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  <p:sldMasterId id="2147483698" r:id="rId2"/>
  </p:sldMasterIdLst>
  <p:notesMasterIdLst>
    <p:notesMasterId r:id="rId25"/>
  </p:notesMasterIdLst>
  <p:handoutMasterIdLst>
    <p:handoutMasterId r:id="rId26"/>
  </p:handoutMasterIdLst>
  <p:sldIdLst>
    <p:sldId id="275" r:id="rId3"/>
    <p:sldId id="270" r:id="rId4"/>
    <p:sldId id="299" r:id="rId5"/>
    <p:sldId id="287" r:id="rId6"/>
    <p:sldId id="300" r:id="rId7"/>
    <p:sldId id="293" r:id="rId8"/>
    <p:sldId id="301" r:id="rId9"/>
    <p:sldId id="286" r:id="rId10"/>
    <p:sldId id="302" r:id="rId11"/>
    <p:sldId id="291" r:id="rId12"/>
    <p:sldId id="292" r:id="rId13"/>
    <p:sldId id="273" r:id="rId14"/>
    <p:sldId id="303" r:id="rId15"/>
    <p:sldId id="264" r:id="rId16"/>
    <p:sldId id="304" r:id="rId17"/>
    <p:sldId id="305" r:id="rId18"/>
    <p:sldId id="306" r:id="rId19"/>
    <p:sldId id="282" r:id="rId20"/>
    <p:sldId id="307" r:id="rId21"/>
    <p:sldId id="294" r:id="rId22"/>
    <p:sldId id="308" r:id="rId23"/>
    <p:sldId id="263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8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BC314"/>
    <a:srgbClr val="949C16"/>
    <a:srgbClr val="F89807"/>
    <a:srgbClr val="BA2615"/>
    <a:srgbClr val="EFC12C"/>
    <a:srgbClr val="D5F2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18" autoAdjust="0"/>
    <p:restoredTop sz="94569" autoAdjust="0"/>
  </p:normalViewPr>
  <p:slideViewPr>
    <p:cSldViewPr snapToGrid="0" snapToObjects="1" showGuides="1">
      <p:cViewPr varScale="1">
        <p:scale>
          <a:sx n="132" d="100"/>
          <a:sy n="132" d="100"/>
        </p:scale>
        <p:origin x="2064" y="176"/>
      </p:cViewPr>
      <p:guideLst>
        <p:guide orient="horz" pos="2148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t>5/26/18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t>5/26/18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6132447"/>
            <a:ext cx="6400800" cy="304798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subtitle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098416" y="65369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5910801" y="56965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 descr="ITMO_logo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894" y="1772816"/>
            <a:ext cx="4094212" cy="298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799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8229600" cy="82731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0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6148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7917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Placeholder 24"/>
          <p:cNvSpPr>
            <a:spLocks noGrp="1"/>
          </p:cNvSpPr>
          <p:nvPr>
            <p:ph type="body" sz="quarter" idx="20"/>
          </p:nvPr>
        </p:nvSpPr>
        <p:spPr>
          <a:xfrm>
            <a:off x="457200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/>
          </p:nvPr>
        </p:nvSpPr>
        <p:spPr>
          <a:xfrm>
            <a:off x="3275818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/>
          </p:nvPr>
        </p:nvSpPr>
        <p:spPr>
          <a:xfrm>
            <a:off x="6085705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/>
          </p:nvPr>
        </p:nvSpPr>
        <p:spPr>
          <a:xfrm>
            <a:off x="457200" y="4426297"/>
            <a:ext cx="4038600" cy="16998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426297"/>
            <a:ext cx="4038600" cy="16998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2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247518"/>
            <a:ext cx="4656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1963299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8229600" cy="82731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>
          <a:xfrm>
            <a:off x="457199" y="2346582"/>
            <a:ext cx="5018388" cy="392404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5659438" y="2360173"/>
            <a:ext cx="3036565" cy="3892048"/>
          </a:xfrm>
          <a:custGeom>
            <a:avLst/>
            <a:gdLst>
              <a:gd name="connsiteX0" fmla="*/ 0 w 3027362"/>
              <a:gd name="connsiteY0" fmla="*/ 0 h 1885950"/>
              <a:gd name="connsiteX1" fmla="*/ 2528981 w 3027362"/>
              <a:gd name="connsiteY1" fmla="*/ 0 h 1885950"/>
              <a:gd name="connsiteX2" fmla="*/ 3027362 w 3027362"/>
              <a:gd name="connsiteY2" fmla="*/ 498381 h 1885950"/>
              <a:gd name="connsiteX3" fmla="*/ 3027362 w 3027362"/>
              <a:gd name="connsiteY3" fmla="*/ 1885950 h 1885950"/>
              <a:gd name="connsiteX4" fmla="*/ 0 w 3027362"/>
              <a:gd name="connsiteY4" fmla="*/ 1885950 h 1885950"/>
              <a:gd name="connsiteX5" fmla="*/ 0 w 3027362"/>
              <a:gd name="connsiteY5" fmla="*/ 0 h 1885950"/>
              <a:gd name="connsiteX0" fmla="*/ 0 w 3036565"/>
              <a:gd name="connsiteY0" fmla="*/ 0 h 3892048"/>
              <a:gd name="connsiteX1" fmla="*/ 2528981 w 3036565"/>
              <a:gd name="connsiteY1" fmla="*/ 0 h 3892048"/>
              <a:gd name="connsiteX2" fmla="*/ 3027362 w 3036565"/>
              <a:gd name="connsiteY2" fmla="*/ 498381 h 3892048"/>
              <a:gd name="connsiteX3" fmla="*/ 3036565 w 3036565"/>
              <a:gd name="connsiteY3" fmla="*/ 3892048 h 3892048"/>
              <a:gd name="connsiteX4" fmla="*/ 0 w 3036565"/>
              <a:gd name="connsiteY4" fmla="*/ 1885950 h 3892048"/>
              <a:gd name="connsiteX5" fmla="*/ 0 w 3036565"/>
              <a:gd name="connsiteY5" fmla="*/ 0 h 3892048"/>
              <a:gd name="connsiteX0" fmla="*/ 0 w 3036565"/>
              <a:gd name="connsiteY0" fmla="*/ 0 h 3892048"/>
              <a:gd name="connsiteX1" fmla="*/ 2528981 w 3036565"/>
              <a:gd name="connsiteY1" fmla="*/ 0 h 3892048"/>
              <a:gd name="connsiteX2" fmla="*/ 3027362 w 3036565"/>
              <a:gd name="connsiteY2" fmla="*/ 498381 h 3892048"/>
              <a:gd name="connsiteX3" fmla="*/ 3036565 w 3036565"/>
              <a:gd name="connsiteY3" fmla="*/ 3892048 h 3892048"/>
              <a:gd name="connsiteX4" fmla="*/ 9203 w 3036565"/>
              <a:gd name="connsiteY4" fmla="*/ 3892047 h 3892048"/>
              <a:gd name="connsiteX5" fmla="*/ 0 w 3036565"/>
              <a:gd name="connsiteY5" fmla="*/ 0 h 389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36565" h="3892048">
                <a:moveTo>
                  <a:pt x="0" y="0"/>
                </a:moveTo>
                <a:lnTo>
                  <a:pt x="2528981" y="0"/>
                </a:lnTo>
                <a:cubicBezTo>
                  <a:pt x="2804229" y="0"/>
                  <a:pt x="3027362" y="223133"/>
                  <a:pt x="3027362" y="498381"/>
                </a:cubicBezTo>
                <a:cubicBezTo>
                  <a:pt x="3030430" y="1629603"/>
                  <a:pt x="3033497" y="2760826"/>
                  <a:pt x="3036565" y="3892048"/>
                </a:cubicBezTo>
                <a:lnTo>
                  <a:pt x="9203" y="3892047"/>
                </a:lnTo>
                <a:cubicBezTo>
                  <a:pt x="6135" y="2594698"/>
                  <a:pt x="3068" y="1297349"/>
                  <a:pt x="0" y="0"/>
                </a:cubicBez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247518"/>
            <a:ext cx="4656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19559113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247518"/>
            <a:ext cx="4656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545387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6132447"/>
            <a:ext cx="6400800" cy="304798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subtitle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098416" y="65369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5910801" y="56965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 descr="ITMO_logo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894" y="569652"/>
            <a:ext cx="4094212" cy="298468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371600" y="3901767"/>
            <a:ext cx="6400800" cy="940999"/>
          </a:xfrm>
        </p:spPr>
        <p:txBody>
          <a:bodyPr anchor="b">
            <a:normAutofit/>
          </a:bodyPr>
          <a:lstStyle>
            <a:lvl1pPr algn="ctr"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71600" y="4849606"/>
            <a:ext cx="6400800" cy="61720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>
                <a:solidFill>
                  <a:schemeClr val="bg1"/>
                </a:solidFill>
              </a:defRPr>
            </a:lvl1pPr>
            <a:lvl2pPr marL="457200" indent="0" algn="l">
              <a:buFontTx/>
              <a:buNone/>
              <a:defRPr/>
            </a:lvl2pPr>
            <a:lvl3pPr marL="914400" indent="0" algn="l">
              <a:buFontTx/>
              <a:buNone/>
              <a:defRPr/>
            </a:lvl3pPr>
            <a:lvl4pPr marL="1371600" indent="0" algn="l">
              <a:buFontTx/>
              <a:buNone/>
              <a:defRPr/>
            </a:lvl4pPr>
            <a:lvl5pPr marL="1828800" indent="0" algn="l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0845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4693" y="1329895"/>
            <a:ext cx="5965438" cy="1985292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pic>
        <p:nvPicPr>
          <p:cNvPr id="4" name="Picture 3" descr="ITMO_logo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9550" cy="935999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65696" y="3429000"/>
            <a:ext cx="5965825" cy="2203450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1600"/>
            </a:lvl1pPr>
            <a:lvl2pPr marL="457200" indent="0" algn="l">
              <a:buFontTx/>
              <a:buNone/>
              <a:defRPr/>
            </a:lvl2pPr>
            <a:lvl3pPr marL="914400" indent="0" algn="l">
              <a:buFontTx/>
              <a:buNone/>
              <a:defRPr/>
            </a:lvl3pPr>
            <a:lvl4pPr marL="1371600" indent="0" algn="l">
              <a:buFontTx/>
              <a:buNone/>
              <a:defRPr/>
            </a:lvl4pPr>
            <a:lvl5pPr marL="1828800" indent="0" algn="l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1411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140" y="1236509"/>
            <a:ext cx="2713244" cy="2192491"/>
          </a:xfrm>
        </p:spPr>
        <p:txBody>
          <a:bodyPr anchor="t" anchorCtr="0">
            <a:normAutofit/>
          </a:bodyPr>
          <a:lstStyle>
            <a:lvl1pPr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825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TMO_logo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183" y="524530"/>
            <a:ext cx="2267634" cy="1653104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680371"/>
            <a:ext cx="8229600" cy="827311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7200" y="3716939"/>
            <a:ext cx="8229600" cy="792162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FontTx/>
              <a:buNone/>
              <a:defRPr>
                <a:solidFill>
                  <a:srgbClr val="FFFFFF"/>
                </a:solidFill>
              </a:defRPr>
            </a:lvl2pPr>
            <a:lvl3pPr marL="914400" indent="0" algn="ctr">
              <a:buFontTx/>
              <a:buNone/>
              <a:defRPr>
                <a:solidFill>
                  <a:srgbClr val="FFFFFF"/>
                </a:solidFill>
              </a:defRPr>
            </a:lvl3pPr>
            <a:lvl4pPr marL="1371600" indent="0" algn="ctr">
              <a:buFontTx/>
              <a:buNone/>
              <a:defRPr>
                <a:solidFill>
                  <a:srgbClr val="FFFFFF"/>
                </a:solidFill>
              </a:defRPr>
            </a:lvl4pPr>
            <a:lvl5pPr marL="1828800" indent="0" algn="ctr"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2320221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6273934" cy="82731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328177"/>
            <a:ext cx="6273934" cy="379798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247518"/>
            <a:ext cx="4656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International Students and Scholars Rock</a:t>
            </a:r>
          </a:p>
        </p:txBody>
      </p:sp>
      <p:pic>
        <p:nvPicPr>
          <p:cNvPr id="3" name="Picture 2" descr="слоган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542" y="5076407"/>
            <a:ext cx="2412864" cy="179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284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kfq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346582"/>
            <a:ext cx="4038600" cy="3779581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346582"/>
            <a:ext cx="4038600" cy="3779581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247518"/>
            <a:ext cx="4656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1251592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457199" y="2346582"/>
            <a:ext cx="5018388" cy="392404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5659438" y="2346325"/>
            <a:ext cx="3027362" cy="1885950"/>
          </a:xfrm>
          <a:custGeom>
            <a:avLst/>
            <a:gdLst/>
            <a:ahLst/>
            <a:cxnLst/>
            <a:rect l="l" t="t" r="r" b="b"/>
            <a:pathLst>
              <a:path w="3027362" h="1885950">
                <a:moveTo>
                  <a:pt x="0" y="0"/>
                </a:moveTo>
                <a:lnTo>
                  <a:pt x="3027362" y="0"/>
                </a:lnTo>
                <a:lnTo>
                  <a:pt x="3027362" y="1063625"/>
                </a:lnTo>
                <a:lnTo>
                  <a:pt x="3026362" y="1063625"/>
                </a:lnTo>
                <a:lnTo>
                  <a:pt x="3023015" y="1129917"/>
                </a:lnTo>
                <a:cubicBezTo>
                  <a:pt x="2982765" y="1526260"/>
                  <a:pt x="2667672" y="1841353"/>
                  <a:pt x="2271329" y="1881603"/>
                </a:cubicBezTo>
                <a:lnTo>
                  <a:pt x="2205037" y="1884951"/>
                </a:lnTo>
                <a:lnTo>
                  <a:pt x="2205037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5659438" y="4384675"/>
            <a:ext cx="3027362" cy="1885950"/>
          </a:xfrm>
          <a:custGeom>
            <a:avLst/>
            <a:gdLst/>
            <a:ahLst/>
            <a:cxnLst/>
            <a:rect l="l" t="t" r="r" b="b"/>
            <a:pathLst>
              <a:path w="3027362" h="1885950">
                <a:moveTo>
                  <a:pt x="0" y="0"/>
                </a:moveTo>
                <a:lnTo>
                  <a:pt x="3027362" y="0"/>
                </a:lnTo>
                <a:lnTo>
                  <a:pt x="3027362" y="1063625"/>
                </a:lnTo>
                <a:lnTo>
                  <a:pt x="3026362" y="1063625"/>
                </a:lnTo>
                <a:lnTo>
                  <a:pt x="3023015" y="1129917"/>
                </a:lnTo>
                <a:cubicBezTo>
                  <a:pt x="2982765" y="1526260"/>
                  <a:pt x="2667672" y="1841353"/>
                  <a:pt x="2271329" y="1881603"/>
                </a:cubicBezTo>
                <a:lnTo>
                  <a:pt x="2205037" y="1884951"/>
                </a:lnTo>
                <a:lnTo>
                  <a:pt x="2205037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36663"/>
            <a:ext cx="8229600" cy="8270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247518"/>
            <a:ext cx="4656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3025460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8229600" cy="82731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0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6148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7917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457200" y="443211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3276148" y="443211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2" name="Picture Placeholder 10"/>
          <p:cNvSpPr>
            <a:spLocks noGrp="1"/>
          </p:cNvSpPr>
          <p:nvPr>
            <p:ph type="pic" sz="quarter" idx="19"/>
          </p:nvPr>
        </p:nvSpPr>
        <p:spPr>
          <a:xfrm>
            <a:off x="6097917" y="443211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0"/>
          </p:nvPr>
        </p:nvSpPr>
        <p:spPr>
          <a:xfrm>
            <a:off x="457200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/>
          </p:nvPr>
        </p:nvSpPr>
        <p:spPr>
          <a:xfrm>
            <a:off x="3275818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/>
          </p:nvPr>
        </p:nvSpPr>
        <p:spPr>
          <a:xfrm>
            <a:off x="6085705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23"/>
          </p:nvPr>
        </p:nvSpPr>
        <p:spPr>
          <a:xfrm>
            <a:off x="457200" y="596368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24"/>
          </p:nvPr>
        </p:nvSpPr>
        <p:spPr>
          <a:xfrm>
            <a:off x="3275818" y="596368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25"/>
          </p:nvPr>
        </p:nvSpPr>
        <p:spPr>
          <a:xfrm>
            <a:off x="6085705" y="596368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247518"/>
            <a:ext cx="4656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8229600" cy="827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59930"/>
            <a:ext cx="8229600" cy="3866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439283"/>
            <a:ext cx="4656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International Students and Scholars Rock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865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97" r:id="rId2"/>
    <p:sldLayoutId id="2147483692" r:id="rId3"/>
    <p:sldLayoutId id="2147483686" r:id="rId4"/>
    <p:sldLayoutId id="2147483689" r:id="rId5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7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0" y="0"/>
            <a:ext cx="9144000" cy="791396"/>
          </a:xfrm>
          <a:prstGeom prst="rect">
            <a:avLst/>
          </a:prstGeom>
          <a:solidFill>
            <a:srgbClr val="0230A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</a:endParaRPr>
          </a:p>
        </p:txBody>
      </p:sp>
      <p:pic>
        <p:nvPicPr>
          <p:cNvPr id="6" name="Picture 5" descr="ITMO_logo3.png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83"/>
          <a:stretch/>
        </p:blipFill>
        <p:spPr>
          <a:xfrm>
            <a:off x="0" y="-52065"/>
            <a:ext cx="3322163" cy="90557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8229600" cy="827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59930"/>
            <a:ext cx="8229600" cy="3866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-865051" y="551216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03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10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victor.am/" TargetMode="Externa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527349" y="6395378"/>
            <a:ext cx="6400800" cy="304798"/>
          </a:xfrm>
        </p:spPr>
        <p:txBody>
          <a:bodyPr>
            <a:noAutofit/>
          </a:bodyPr>
          <a:lstStyle/>
          <a:p>
            <a:r>
              <a:rPr lang="ru-RU" sz="1600" dirty="0"/>
              <a:t>Кафедра Компьютерных технологий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42213" y="3241924"/>
            <a:ext cx="7079672" cy="1462261"/>
          </a:xfrm>
        </p:spPr>
        <p:txBody>
          <a:bodyPr>
            <a:noAutofit/>
          </a:bodyPr>
          <a:lstStyle/>
          <a:p>
            <a:r>
              <a:rPr lang="ru-RU" sz="2400" dirty="0"/>
              <a:t>Обнаружение проблем производительности в программах на языке программирования </a:t>
            </a:r>
            <a:r>
              <a:rPr lang="ru-RU" sz="2400" dirty="0" err="1"/>
              <a:t>Kotlin</a:t>
            </a:r>
            <a:r>
              <a:rPr lang="ru-RU" sz="2400" dirty="0"/>
              <a:t> с использованием статического анализа кода</a:t>
            </a:r>
            <a:endParaRPr lang="en-US" sz="2400" dirty="0"/>
          </a:p>
        </p:txBody>
      </p:sp>
      <p:sp>
        <p:nvSpPr>
          <p:cNvPr id="4" name="Subtitle 5"/>
          <p:cNvSpPr txBox="1">
            <a:spLocks/>
          </p:cNvSpPr>
          <p:nvPr/>
        </p:nvSpPr>
        <p:spPr>
          <a:xfrm>
            <a:off x="472273" y="4558202"/>
            <a:ext cx="8510953" cy="170822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ru-RU" sz="1800" dirty="0"/>
              <a:t>Петухов Виктор, гр. </a:t>
            </a:r>
            <a:r>
              <a:rPr lang="en-GB" sz="1800" dirty="0"/>
              <a:t>M4238</a:t>
            </a:r>
            <a:endParaRPr lang="ru-RU" sz="1800" dirty="0"/>
          </a:p>
          <a:p>
            <a:r>
              <a:rPr lang="ru-RU" sz="1800" b="1" dirty="0"/>
              <a:t>Руководитель:</a:t>
            </a:r>
            <a:r>
              <a:rPr lang="ru-RU" sz="1800" dirty="0"/>
              <a:t> Фильченков А. А., к. ф-м. н., доц. каф. КТ</a:t>
            </a:r>
          </a:p>
          <a:p>
            <a:r>
              <a:rPr lang="ru-RU" sz="1800" b="1" dirty="0"/>
              <a:t>Рецензент:</a:t>
            </a:r>
            <a:r>
              <a:rPr lang="ru-RU" sz="1800" dirty="0"/>
              <a:t> </a:t>
            </a:r>
            <a:r>
              <a:rPr lang="ru-RU" sz="1800" dirty="0" err="1"/>
              <a:t>Брыксин</a:t>
            </a:r>
            <a:r>
              <a:rPr lang="ru-RU" sz="1800" dirty="0"/>
              <a:t> Т.А., к.т.н., доц. каф. системного программирования СПбГУ</a:t>
            </a:r>
          </a:p>
          <a:p>
            <a:r>
              <a:rPr lang="ru-RU" sz="1800" b="1" dirty="0"/>
              <a:t>Консультант:</a:t>
            </a:r>
            <a:r>
              <a:rPr lang="ru-RU" sz="1800" dirty="0"/>
              <a:t> Поваров Н.И., аналитик, ООО «</a:t>
            </a:r>
            <a:r>
              <a:rPr lang="ru-RU" sz="1800" dirty="0" err="1"/>
              <a:t>Интеллиджей</a:t>
            </a:r>
            <a:r>
              <a:rPr lang="ru-RU" sz="1800" dirty="0"/>
              <a:t> ЛАБС»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13795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Разработка решения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2328177"/>
            <a:ext cx="8087360" cy="2986844"/>
          </a:xfrm>
        </p:spPr>
        <p:txBody>
          <a:bodyPr>
            <a:normAutofit/>
          </a:bodyPr>
          <a:lstStyle/>
          <a:p>
            <a:r>
              <a:rPr lang="ru-RU" dirty="0"/>
              <a:t>Было разработано решение, выполняющее следующие задачи:</a:t>
            </a:r>
          </a:p>
          <a:p>
            <a:pPr lvl="1"/>
            <a:r>
              <a:rPr lang="ru-RU" dirty="0"/>
              <a:t>Сбор исходного кода на </a:t>
            </a:r>
            <a:r>
              <a:rPr lang="en-US" dirty="0" err="1"/>
              <a:t>Kotlin</a:t>
            </a:r>
            <a:r>
              <a:rPr lang="en-US" dirty="0"/>
              <a:t> </a:t>
            </a:r>
            <a:r>
              <a:rPr lang="ru-RU" dirty="0"/>
              <a:t>и байт-кода с </a:t>
            </a:r>
            <a:r>
              <a:rPr lang="en-US" dirty="0"/>
              <a:t>GitHub</a:t>
            </a:r>
            <a:r>
              <a:rPr lang="ru-RU" dirty="0"/>
              <a:t>;</a:t>
            </a:r>
          </a:p>
          <a:p>
            <a:pPr lvl="1"/>
            <a:r>
              <a:rPr lang="ru-RU" dirty="0"/>
              <a:t>Получение дерева разбора и списка </a:t>
            </a:r>
            <a:r>
              <a:rPr lang="en-US" dirty="0"/>
              <a:t>JVM </a:t>
            </a:r>
            <a:r>
              <a:rPr lang="ru-RU" dirty="0"/>
              <a:t>инструкций</a:t>
            </a:r>
            <a:r>
              <a:rPr lang="en-US" dirty="0"/>
              <a:t>;</a:t>
            </a:r>
            <a:endParaRPr lang="ru-RU" dirty="0"/>
          </a:p>
          <a:p>
            <a:pPr lvl="1"/>
            <a:r>
              <a:rPr lang="ru-RU" dirty="0"/>
              <a:t>Векторизация кода путем его разложения на </a:t>
            </a:r>
            <a:r>
              <a:rPr lang="ru-RU" dirty="0" err="1"/>
              <a:t>униграммы</a:t>
            </a:r>
            <a:r>
              <a:rPr lang="ru-RU" dirty="0"/>
              <a:t>, биграммы и триграммы;</a:t>
            </a:r>
          </a:p>
          <a:p>
            <a:pPr lvl="1"/>
            <a:r>
              <a:rPr lang="ru-RU" dirty="0"/>
              <a:t>Обнаружение аномалий.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4414407" y="79023"/>
            <a:ext cx="4656032" cy="612643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055581" y="5586883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10</a:t>
            </a:r>
            <a:r>
              <a:rPr lang="en-US" sz="2400" dirty="0">
                <a:solidFill>
                  <a:schemeClr val="bg1"/>
                </a:solidFill>
              </a:rPr>
              <a:t>/2</a:t>
            </a:r>
            <a:r>
              <a:rPr lang="en-GB" sz="2400" dirty="0">
                <a:solidFill>
                  <a:schemeClr val="bg1"/>
                </a:solidFill>
              </a:rPr>
              <a:t>1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Содержимое 2"/>
          <p:cNvSpPr txBox="1">
            <a:spLocks/>
          </p:cNvSpPr>
          <p:nvPr/>
        </p:nvSpPr>
        <p:spPr>
          <a:xfrm>
            <a:off x="457200" y="5454858"/>
            <a:ext cx="6827520" cy="11873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На выходе — список файлов с исходным кодом и байт-кодом, помеченных как аномалии (с численной оценкой </a:t>
            </a:r>
            <a:r>
              <a:rPr lang="ru-RU" dirty="0" err="1"/>
              <a:t>аномальности</a:t>
            </a:r>
            <a:r>
              <a:rPr lang="ru-RU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089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199" y="1236509"/>
            <a:ext cx="7582619" cy="827311"/>
          </a:xfrm>
        </p:spPr>
        <p:txBody>
          <a:bodyPr>
            <a:normAutofit/>
          </a:bodyPr>
          <a:lstStyle/>
          <a:p>
            <a:r>
              <a:rPr lang="ru-RU" dirty="0"/>
              <a:t>Эксперимент: сбор данных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2328176"/>
            <a:ext cx="8340436" cy="4331416"/>
          </a:xfrm>
        </p:spPr>
        <p:txBody>
          <a:bodyPr>
            <a:normAutofit/>
          </a:bodyPr>
          <a:lstStyle/>
          <a:p>
            <a:r>
              <a:rPr lang="ru-RU" dirty="0"/>
              <a:t>Было собрано </a:t>
            </a:r>
            <a:r>
              <a:rPr lang="ru-RU" b="1" dirty="0"/>
              <a:t>930</a:t>
            </a:r>
            <a:r>
              <a:rPr lang="en-GB" b="1" dirty="0"/>
              <a:t> </a:t>
            </a:r>
            <a:r>
              <a:rPr lang="ru-RU" b="1" dirty="0"/>
              <a:t>тыс.</a:t>
            </a:r>
            <a:r>
              <a:rPr lang="ru-RU" dirty="0"/>
              <a:t> файлов с исходным кодом на </a:t>
            </a:r>
            <a:r>
              <a:rPr lang="en-GB" dirty="0" err="1"/>
              <a:t>Kotlin</a:t>
            </a:r>
            <a:endParaRPr lang="ru-RU" dirty="0"/>
          </a:p>
          <a:p>
            <a:endParaRPr lang="ru-RU" dirty="0"/>
          </a:p>
          <a:p>
            <a:r>
              <a:rPr lang="ru-RU" dirty="0"/>
              <a:t>Было собрано </a:t>
            </a:r>
            <a:r>
              <a:rPr lang="ru-RU" b="1" dirty="0"/>
              <a:t>63 тыс. </a:t>
            </a:r>
            <a:r>
              <a:rPr lang="ru-RU" dirty="0"/>
              <a:t>файлов с </a:t>
            </a:r>
            <a:r>
              <a:rPr lang="en-GB" dirty="0"/>
              <a:t>JVM</a:t>
            </a:r>
            <a:r>
              <a:rPr lang="ru-RU" dirty="0"/>
              <a:t> байт-кодом</a:t>
            </a:r>
          </a:p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4414407" y="79023"/>
            <a:ext cx="4656032" cy="612643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055581" y="5586883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11</a:t>
            </a:r>
            <a:r>
              <a:rPr lang="en-US" sz="2400" dirty="0">
                <a:solidFill>
                  <a:schemeClr val="bg1"/>
                </a:solidFill>
              </a:rPr>
              <a:t>/2</a:t>
            </a:r>
            <a:r>
              <a:rPr lang="en-GB" sz="2400" dirty="0">
                <a:solidFill>
                  <a:schemeClr val="bg1"/>
                </a:solidFill>
              </a:rPr>
              <a:t>1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6918960" cy="827311"/>
          </a:xfrm>
        </p:spPr>
        <p:txBody>
          <a:bodyPr>
            <a:normAutofit/>
          </a:bodyPr>
          <a:lstStyle/>
          <a:p>
            <a:r>
              <a:rPr lang="ru-RU" dirty="0"/>
              <a:t>Эксперимент: векторизация кода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622155" y="4822803"/>
                <a:ext cx="6022485" cy="1989824"/>
              </a:xfrm>
            </p:spPr>
            <p:txBody>
              <a:bodyPr>
                <a:normAutofit/>
              </a:bodyPr>
              <a:lstStyle/>
              <a:p>
                <a:pPr marL="342900" lvl="1" indent="-342900">
                  <a:buSzPct val="100000"/>
                  <a:buBlip>
                    <a:blip r:embed="rId2"/>
                  </a:buBlip>
                </a:pPr>
                <a:endParaRPr lang="ru-RU" sz="1600" i="1" dirty="0">
                  <a:latin typeface="Cambria Math" charset="0"/>
                </a:endParaRPr>
              </a:p>
              <a:p>
                <a:pPr marL="342900" lvl="1" indent="-342900">
                  <a:buSzPct val="100000"/>
                  <a:buBlip>
                    <a:blip r:embed="rId2"/>
                  </a:buBlip>
                </a:pPr>
                <a14:m>
                  <m:oMath xmlns:m="http://schemas.openxmlformats.org/officeDocument/2006/math">
                    <m:r>
                      <a:rPr lang="ru-RU" sz="1600" i="1">
                        <a:latin typeface="Cambria Math" charset="0"/>
                      </a:rPr>
                      <m:t>тип</m:t>
                    </m:r>
                    <m:r>
                      <a:rPr lang="en-US" sz="1600" i="1" smtClean="0">
                        <a:latin typeface="Cambria Math" charset="0"/>
                      </a:rPr>
                      <m:t>=1</m:t>
                    </m:r>
                  </m:oMath>
                </a14:m>
                <a:r>
                  <a:rPr lang="ru-RU" sz="1600" dirty="0"/>
                  <a:t> — учёт связей только типа «родитель-ребенок»</a:t>
                </a:r>
              </a:p>
              <a:p>
                <a:pPr marL="342900" lvl="1" indent="-342900">
                  <a:buSzPct val="100000"/>
                  <a:buBlip>
                    <a:blip r:embed="rId2"/>
                  </a:buBlip>
                </a:pPr>
                <a14:m>
                  <m:oMath xmlns:m="http://schemas.openxmlformats.org/officeDocument/2006/math">
                    <m:r>
                      <a:rPr lang="ru-RU" sz="1600" i="1">
                        <a:latin typeface="Cambria Math" charset="0"/>
                      </a:rPr>
                      <m:t>тип</m:t>
                    </m:r>
                    <m:r>
                      <a:rPr lang="en-US" sz="1600" i="1">
                        <a:latin typeface="Cambria Math" charset="0"/>
                      </a:rPr>
                      <m:t>=</m:t>
                    </m:r>
                    <m:r>
                      <a:rPr lang="ru-RU" sz="1600" b="0" i="1" smtClean="0">
                        <a:latin typeface="Cambria Math" charset="0"/>
                      </a:rPr>
                      <m:t>2</m:t>
                    </m:r>
                  </m:oMath>
                </a14:m>
                <a:r>
                  <a:rPr lang="ru-RU" sz="1600" dirty="0"/>
                  <a:t> — учёт произвольных связей</a:t>
                </a:r>
              </a:p>
              <a:p>
                <a:pPr marL="342900" lvl="1" indent="-342900">
                  <a:buSzPct val="100000"/>
                  <a:buBlip>
                    <a:blip r:embed="rId2"/>
                  </a:buBlip>
                </a:pPr>
                <a:endParaRPr lang="ru-RU" sz="1600" dirty="0"/>
              </a:p>
              <a:p>
                <a:pPr marL="342900" lvl="1" indent="-342900">
                  <a:buSzPct val="100000"/>
                  <a:buBlip>
                    <a:blip r:embed="rId2"/>
                  </a:buBlip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charset="0"/>
                      </a:rPr>
                      <m:t>𝑑𝑖𝑠𝑡𝑎𝑛</m:t>
                    </m:r>
                    <m:r>
                      <a:rPr lang="en-US" sz="1600" b="0" i="1" smtClean="0">
                        <a:latin typeface="Cambria Math" charset="0"/>
                      </a:rPr>
                      <m:t>𝑐𝑒</m:t>
                    </m:r>
                  </m:oMath>
                </a14:m>
                <a:r>
                  <a:rPr lang="en-US" sz="1600" dirty="0"/>
                  <a:t> — </a:t>
                </a:r>
                <a:r>
                  <a:rPr lang="ru-RU" sz="1600" dirty="0"/>
                  <a:t>максимальное расстояние между двумя узлами в </a:t>
                </a:r>
                <a:r>
                  <a:rPr lang="en-US" sz="1600" dirty="0"/>
                  <a:t>n-</a:t>
                </a:r>
                <a:r>
                  <a:rPr lang="ru-RU" sz="1600" dirty="0"/>
                  <a:t>грамме (плавающее окно)</a:t>
                </a:r>
              </a:p>
              <a:p>
                <a:pPr marL="342900" lvl="1" indent="-342900">
                  <a:buSzPct val="100000"/>
                  <a:buBlip>
                    <a:blip r:embed="rId2"/>
                  </a:buBlip>
                </a:pP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2155" y="4822803"/>
                <a:ext cx="6022485" cy="1989824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14592" y="67734"/>
            <a:ext cx="4656032" cy="643466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055581" y="5586883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12</a:t>
            </a:r>
            <a:r>
              <a:rPr lang="en-US" sz="2400" dirty="0">
                <a:solidFill>
                  <a:schemeClr val="bg1"/>
                </a:solidFill>
              </a:rPr>
              <a:t>/2</a:t>
            </a:r>
            <a:r>
              <a:rPr lang="en-GB" sz="2400" dirty="0">
                <a:solidFill>
                  <a:schemeClr val="bg1"/>
                </a:solidFill>
              </a:rPr>
              <a:t>1</a:t>
            </a:r>
            <a:endParaRPr lang="en-US" sz="2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Таблица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7994488"/>
                  </p:ext>
                </p:extLst>
              </p:nvPr>
            </p:nvGraphicFramePr>
            <p:xfrm>
              <a:off x="457200" y="2734577"/>
              <a:ext cx="8368144" cy="1869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6623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3864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92761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93565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25120">
                    <a:tc>
                      <a:txBody>
                        <a:bodyPr/>
                        <a:lstStyle/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1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ru-RU" sz="1600" b="0" i="1" dirty="0">
                            <a:latin typeface="Cambria Math" charset="0"/>
                          </a:endParaRPr>
                        </a:p>
                        <a:p>
                          <a:pPr marL="0" marR="0" lvl="1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𝑑𝑖𝑠𝑡𝑎𝑛𝑐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ru-RU" sz="1600" b="0" i="1" dirty="0">
                            <a:latin typeface="Cambria Math" charset="0"/>
                          </a:endParaRPr>
                        </a:p>
                        <a:p>
                          <a:pPr marL="0" marR="0" lvl="1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600" b="0" i="1" smtClean="0">
                                    <a:latin typeface="Cambria Math" charset="0"/>
                                  </a:rPr>
                                  <m:t>тип</m:t>
                                </m:r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ru-RU" sz="1200" b="0" dirty="0"/>
                        </a:p>
                        <a:p>
                          <a:pPr marL="0" marR="0" lvl="1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000" baseline="-25000" dirty="0"/>
                            <a:t>Вариант 1</a:t>
                          </a:r>
                          <a:endParaRPr lang="ru-RU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1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ru-RU" sz="1600" b="0" i="1" dirty="0">
                            <a:latin typeface="Cambria Math" charset="0"/>
                          </a:endParaRPr>
                        </a:p>
                        <a:p>
                          <a:pPr marL="0" marR="0" lvl="1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𝑑𝑖𝑠𝑡𝑎𝑛𝑐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ru-RU" sz="1600" b="0" i="1" smtClean="0">
                                    <a:latin typeface="Cambria Math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ru-RU" sz="1600" b="0" i="1" dirty="0">
                            <a:latin typeface="Cambria Math" charset="0"/>
                          </a:endParaRPr>
                        </a:p>
                        <a:p>
                          <a:pPr marL="0" marR="0" lvl="1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600" b="0" i="1" smtClean="0">
                                    <a:latin typeface="Cambria Math" charset="0"/>
                                  </a:rPr>
                                  <m:t>тип</m:t>
                                </m:r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ru-RU" sz="1600" b="0" i="1" smtClean="0">
                                    <a:latin typeface="Cambria Math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ru-RU" sz="1200" b="0" dirty="0"/>
                        </a:p>
                        <a:p>
                          <a:pPr marL="0" marR="0" lvl="1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000" baseline="-25000" dirty="0"/>
                            <a:t>Вариант 2</a:t>
                          </a:r>
                          <a:endParaRPr lang="ru-RU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1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ru-RU" sz="1600" b="0" i="1" dirty="0">
                            <a:latin typeface="Cambria Math" charset="0"/>
                          </a:endParaRPr>
                        </a:p>
                        <a:p>
                          <a:pPr marL="0" marR="0" lvl="1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𝑑𝑖𝑠𝑡𝑎𝑛𝑐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ru-RU" sz="1600" b="0" i="1" smtClean="0">
                                    <a:latin typeface="Cambria Math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1600" b="0" i="1" dirty="0">
                            <a:latin typeface="Cambria Math" charset="0"/>
                          </a:endParaRPr>
                        </a:p>
                        <a:p>
                          <a:pPr marL="0" marR="0" lvl="1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600" b="0" i="1" smtClean="0">
                                    <a:latin typeface="Cambria Math" charset="0"/>
                                  </a:rPr>
                                  <m:t>тип</m:t>
                                </m:r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ru-RU" sz="1600" b="0" i="1" smtClean="0">
                                    <a:latin typeface="Cambria Math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ru-RU" sz="1600" b="0" dirty="0"/>
                        </a:p>
                        <a:p>
                          <a:pPr marL="0" marR="0" lvl="1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000" baseline="-25000" dirty="0"/>
                            <a:t>Вариант 3</a:t>
                          </a:r>
                          <a:endParaRPr lang="ru-RU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dirty="0"/>
                            <a:t>Дерево </a:t>
                          </a:r>
                          <a:r>
                            <a:rPr lang="ru-RU" baseline="0" dirty="0"/>
                            <a:t>разбора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4 тыс.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61 тыс.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11 тыс.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dirty="0"/>
                            <a:t>Байт-код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180 тыс.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180 тыс.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111 тыс.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Таблица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7994488"/>
                  </p:ext>
                </p:extLst>
              </p:nvPr>
            </p:nvGraphicFramePr>
            <p:xfrm>
              <a:off x="457200" y="2734577"/>
              <a:ext cx="8368144" cy="1869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66230"/>
                    <a:gridCol w="1938646"/>
                    <a:gridCol w="1927618"/>
                    <a:gridCol w="1935650"/>
                  </a:tblGrid>
                  <a:tr h="1127760">
                    <a:tc>
                      <a:txBody>
                        <a:bodyPr/>
                        <a:lstStyle/>
                        <a:p>
                          <a:endParaRPr lang="ru-RU" sz="14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33019" t="-538" r="-200629" b="-736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34494" t="-538" r="-101899" b="-736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32390" t="-538" r="-1258" b="-73656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dirty="0" smtClean="0"/>
                            <a:t>Дерево </a:t>
                          </a:r>
                          <a:r>
                            <a:rPr lang="ru-RU" baseline="0" dirty="0" smtClean="0"/>
                            <a:t>разбора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 smtClean="0"/>
                            <a:t>4 тыс.</a:t>
                          </a:r>
                          <a:endParaRPr lang="ru-R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 smtClean="0"/>
                            <a:t>61 тыс.</a:t>
                          </a:r>
                          <a:endParaRPr lang="ru-R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 smtClean="0"/>
                            <a:t>11 тыс.</a:t>
                          </a:r>
                          <a:endParaRPr lang="ru-RU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dirty="0" smtClean="0"/>
                            <a:t>Байт-код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 smtClean="0"/>
                            <a:t>180 </a:t>
                          </a:r>
                          <a:r>
                            <a:rPr lang="ru-RU" dirty="0" smtClean="0"/>
                            <a:t>тыс.</a:t>
                          </a:r>
                          <a:endParaRPr lang="ru-R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 smtClean="0"/>
                            <a:t>180 </a:t>
                          </a:r>
                          <a:r>
                            <a:rPr lang="ru-RU" dirty="0" smtClean="0"/>
                            <a:t>тыс.</a:t>
                          </a:r>
                          <a:endParaRPr lang="ru-R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 smtClean="0"/>
                            <a:t>111 тыс.</a:t>
                          </a:r>
                          <a:endParaRPr lang="ru-RU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7" name="TextBox 6"/>
          <p:cNvSpPr txBox="1"/>
          <p:nvPr/>
        </p:nvSpPr>
        <p:spPr>
          <a:xfrm>
            <a:off x="457200" y="2382173"/>
            <a:ext cx="7002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Таблица 1. Количество извлеченных </a:t>
            </a:r>
            <a:r>
              <a:rPr lang="en-US" dirty="0"/>
              <a:t>n</a:t>
            </a:r>
            <a:r>
              <a:rPr lang="ru-RU" dirty="0"/>
              <a:t>-грамм для разных параметров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75100" y="2380502"/>
            <a:ext cx="400110" cy="139180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ru-RU" sz="1400" b="1" dirty="0">
                <a:solidFill>
                  <a:schemeClr val="bg1"/>
                </a:solidFill>
              </a:rPr>
              <a:t>Параметры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2000" y="3525494"/>
            <a:ext cx="2303050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ru-RU" sz="1400" b="1" dirty="0">
                <a:solidFill>
                  <a:schemeClr val="bg1"/>
                </a:solidFill>
              </a:rPr>
              <a:t>Тип исходных данных</a:t>
            </a:r>
          </a:p>
        </p:txBody>
      </p:sp>
    </p:spTree>
    <p:extLst>
      <p:ext uri="{BB962C8B-B14F-4D97-AF65-F5344CB8AC3E}">
        <p14:creationId xmlns:p14="http://schemas.microsoft.com/office/powerpoint/2010/main" val="688622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6918960" cy="827311"/>
          </a:xfrm>
        </p:spPr>
        <p:txBody>
          <a:bodyPr>
            <a:normAutofit/>
          </a:bodyPr>
          <a:lstStyle/>
          <a:p>
            <a:r>
              <a:rPr lang="ru-RU" dirty="0"/>
              <a:t>Эксперимент: поиск аномалий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2328176"/>
            <a:ext cx="8056881" cy="4366135"/>
          </a:xfrm>
        </p:spPr>
        <p:txBody>
          <a:bodyPr>
            <a:normAutofit fontScale="92500"/>
          </a:bodyPr>
          <a:lstStyle/>
          <a:p>
            <a:r>
              <a:rPr lang="ru-RU" dirty="0"/>
              <a:t>Из предложенных методов в связи с ресурсными ограничениями удалось использовать лишь </a:t>
            </a:r>
            <a:r>
              <a:rPr lang="ru-RU" dirty="0" err="1"/>
              <a:t>автоэнкодер</a:t>
            </a:r>
            <a:endParaRPr lang="ru-RU" dirty="0"/>
          </a:p>
          <a:p>
            <a:endParaRPr lang="ru-RU" dirty="0"/>
          </a:p>
          <a:p>
            <a:r>
              <a:rPr lang="ru-RU" dirty="0"/>
              <a:t>По результатам его работы были вычислены ошибки восстановления — евклидовы расстояния между входными и выходными векторами</a:t>
            </a:r>
          </a:p>
          <a:p>
            <a:endParaRPr lang="ru-RU" dirty="0"/>
          </a:p>
          <a:p>
            <a:r>
              <a:rPr lang="ru-RU" dirty="0"/>
              <a:t>Данные расстояния трактовались как оценки </a:t>
            </a:r>
            <a:r>
              <a:rPr lang="ru-RU" dirty="0" err="1"/>
              <a:t>аномальности</a:t>
            </a:r>
            <a:endParaRPr lang="ru-RU" dirty="0"/>
          </a:p>
          <a:p>
            <a:endParaRPr lang="ru-RU" dirty="0"/>
          </a:p>
          <a:p>
            <a:r>
              <a:rPr lang="ru-RU" dirty="0"/>
              <a:t>Аномалиями считались примеры с оценками, отклоняющимися от среднего более чем на 3 СКО</a:t>
            </a:r>
          </a:p>
          <a:p>
            <a:endParaRPr lang="ru-RU" dirty="0"/>
          </a:p>
          <a:p>
            <a:endParaRPr lang="ru-RU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14592" y="67734"/>
            <a:ext cx="4656032" cy="643466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055581" y="5586883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13</a:t>
            </a:r>
            <a:r>
              <a:rPr lang="en-US" sz="2400" dirty="0">
                <a:solidFill>
                  <a:schemeClr val="bg1"/>
                </a:solidFill>
              </a:rPr>
              <a:t>/2</a:t>
            </a:r>
            <a:r>
              <a:rPr lang="en-GB" sz="2400" dirty="0">
                <a:solidFill>
                  <a:schemeClr val="bg1"/>
                </a:solidFill>
              </a:rPr>
              <a:t>1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983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/>
          <p:cNvSpPr/>
          <p:nvPr/>
        </p:nvSpPr>
        <p:spPr>
          <a:xfrm>
            <a:off x="6614160" y="4615988"/>
            <a:ext cx="2550160" cy="2262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Эксперимент: поиск аномалий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14591" y="90905"/>
            <a:ext cx="4656032" cy="588038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024783" y="5586883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10/20</a:t>
            </a:r>
            <a:endParaRPr lang="en-US" sz="2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Таблица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35429235"/>
                  </p:ext>
                </p:extLst>
              </p:nvPr>
            </p:nvGraphicFramePr>
            <p:xfrm>
              <a:off x="457200" y="2253952"/>
              <a:ext cx="8368144" cy="12512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6623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3864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92761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93565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25120">
                    <a:tc>
                      <a:txBody>
                        <a:bodyPr/>
                        <a:lstStyle/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1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𝑑𝑖𝑚</m:t>
                                </m:r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=0.25</m:t>
                                </m:r>
                              </m:oMath>
                            </m:oMathPara>
                          </a14:m>
                          <a:endParaRPr lang="en-US" sz="1600" b="0" i="1" dirty="0">
                            <a:latin typeface="Cambria Math" charset="0"/>
                          </a:endParaRPr>
                        </a:p>
                        <a:p>
                          <a:pPr marL="0" marR="0" lvl="1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600" b="0" i="1" smtClean="0">
                                    <a:latin typeface="Cambria Math" charset="0"/>
                                  </a:rPr>
                                  <m:t>набор данных</m:t>
                                </m:r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1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𝑑𝑖𝑚</m:t>
                                </m:r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=0.5</m:t>
                                </m:r>
                              </m:oMath>
                            </m:oMathPara>
                          </a14:m>
                          <a:endParaRPr lang="ru-RU" sz="1600" b="0" i="1" dirty="0">
                            <a:latin typeface="Cambria Math" charset="0"/>
                          </a:endParaRPr>
                        </a:p>
                        <a:p>
                          <a:pPr marL="0" marR="0" lvl="1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600" b="0" i="1" smtClean="0">
                                    <a:latin typeface="Cambria Math" charset="0"/>
                                  </a:rPr>
                                  <m:t>набор данных</m:t>
                                </m:r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1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𝑑𝑖𝑚</m:t>
                                </m:r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=0.75</m:t>
                                </m:r>
                              </m:oMath>
                            </m:oMathPara>
                          </a14:m>
                          <a:endParaRPr lang="ru-RU" sz="1600" b="0" i="1" dirty="0">
                            <a:latin typeface="Cambria Math" charset="0"/>
                          </a:endParaRPr>
                        </a:p>
                        <a:p>
                          <a:pPr marL="0" marR="0" lvl="1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600" b="0" i="1" smtClean="0">
                                    <a:latin typeface="Cambria Math" charset="0"/>
                                  </a:rPr>
                                  <m:t>набор данных</m:t>
                                </m:r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2668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1600" dirty="0"/>
                            <a:t>Дерево-разбора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/>
                            <a:t>350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/>
                            <a:t>338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/>
                            <a:t>320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3684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1600" dirty="0"/>
                            <a:t>Байт-код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/>
                            <a:t>58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/>
                            <a:t>56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/>
                            <a:t>55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Таблица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35429235"/>
                  </p:ext>
                </p:extLst>
              </p:nvPr>
            </p:nvGraphicFramePr>
            <p:xfrm>
              <a:off x="457200" y="2253952"/>
              <a:ext cx="8368144" cy="12512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66230"/>
                    <a:gridCol w="1938646"/>
                    <a:gridCol w="1927618"/>
                    <a:gridCol w="1935650"/>
                  </a:tblGrid>
                  <a:tr h="579120">
                    <a:tc>
                      <a:txBody>
                        <a:bodyPr/>
                        <a:lstStyle/>
                        <a:p>
                          <a:endParaRPr lang="ru-RU" sz="14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33019" t="-9474" r="-200629" b="-13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34494" t="-9474" r="-101899" b="-13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32390" t="-9474" r="-1258" b="-130526"/>
                          </a:stretch>
                        </a:blipFill>
                      </a:tcPr>
                    </a:tc>
                  </a:tr>
                  <a:tr h="3352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1600" dirty="0" smtClean="0"/>
                            <a:t>Дерево-разбора</a:t>
                          </a:r>
                          <a:endParaRPr lang="ru-RU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 smtClean="0"/>
                            <a:t>350</a:t>
                          </a:r>
                          <a:endParaRPr lang="ru-RU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 smtClean="0"/>
                            <a:t>338</a:t>
                          </a:r>
                          <a:endParaRPr lang="ru-RU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 smtClean="0"/>
                            <a:t>320</a:t>
                          </a:r>
                          <a:endParaRPr lang="ru-RU" sz="1600" dirty="0"/>
                        </a:p>
                      </a:txBody>
                      <a:tcPr anchor="ctr"/>
                    </a:tc>
                  </a:tr>
                  <a:tr h="33684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1600" dirty="0" smtClean="0"/>
                            <a:t>Байт-код</a:t>
                          </a:r>
                          <a:endParaRPr lang="ru-RU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 smtClean="0"/>
                            <a:t>58</a:t>
                          </a:r>
                          <a:endParaRPr lang="ru-RU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 smtClean="0"/>
                            <a:t>56</a:t>
                          </a:r>
                          <a:endParaRPr lang="ru-RU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 smtClean="0"/>
                            <a:t>55</a:t>
                          </a:r>
                          <a:endParaRPr lang="ru-RU" sz="16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7" name="TextBox 6"/>
          <p:cNvSpPr txBox="1"/>
          <p:nvPr/>
        </p:nvSpPr>
        <p:spPr>
          <a:xfrm>
            <a:off x="2736060" y="2118965"/>
            <a:ext cx="369332" cy="71415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ru-RU" sz="1200" b="1" dirty="0">
                <a:solidFill>
                  <a:schemeClr val="bg1"/>
                </a:solidFill>
              </a:rPr>
              <a:t>Пар-</a:t>
            </a:r>
            <a:r>
              <a:rPr lang="ru-RU" sz="1200" b="1" dirty="0" err="1">
                <a:solidFill>
                  <a:schemeClr val="bg1"/>
                </a:solidFill>
              </a:rPr>
              <a:t>ры</a:t>
            </a:r>
            <a:endParaRPr lang="ru-RU" sz="16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4400" y="2549585"/>
            <a:ext cx="1645920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ru-RU" sz="1200" b="1" dirty="0">
                <a:solidFill>
                  <a:schemeClr val="bg1"/>
                </a:solidFill>
              </a:rPr>
              <a:t>Тип исходных данных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1945878"/>
            <a:ext cx="8059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Таблица 2. Количество полученных аномалий для разных параметров с набором данных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Таблица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11513346"/>
                  </p:ext>
                </p:extLst>
              </p:nvPr>
            </p:nvGraphicFramePr>
            <p:xfrm>
              <a:off x="457200" y="3907902"/>
              <a:ext cx="8368144" cy="12635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6623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3864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92761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93565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25120">
                    <a:tc>
                      <a:txBody>
                        <a:bodyPr/>
                        <a:lstStyle/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1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𝑑𝑖𝑚</m:t>
                                </m:r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=0.25</m:t>
                                </m:r>
                              </m:oMath>
                            </m:oMathPara>
                          </a14:m>
                          <a:endParaRPr lang="en-US" sz="1600" b="0" i="1" dirty="0">
                            <a:latin typeface="Cambria Math" charset="0"/>
                          </a:endParaRPr>
                        </a:p>
                        <a:p>
                          <a:pPr marL="0" marR="0" lvl="1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600" b="0" i="1" smtClean="0">
                                    <a:latin typeface="Cambria Math" charset="0"/>
                                  </a:rPr>
                                  <m:t>набор данных</m:t>
                                </m:r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ru-RU" sz="1600" b="0" i="1" smtClean="0">
                                    <a:latin typeface="Cambria Math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1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𝑑𝑖𝑚</m:t>
                                </m:r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=0.5</m:t>
                                </m:r>
                              </m:oMath>
                            </m:oMathPara>
                          </a14:m>
                          <a:endParaRPr lang="ru-RU" sz="1600" b="0" i="1" dirty="0">
                            <a:latin typeface="Cambria Math" charset="0"/>
                          </a:endParaRPr>
                        </a:p>
                        <a:p>
                          <a:pPr marL="0" marR="0" lvl="1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600" b="0" i="1" smtClean="0">
                                    <a:latin typeface="Cambria Math" charset="0"/>
                                  </a:rPr>
                                  <m:t>набор данных</m:t>
                                </m:r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ru-RU" sz="1600" b="0" i="1" smtClean="0">
                                    <a:latin typeface="Cambria Math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1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𝑑𝑖𝑚</m:t>
                                </m:r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=0.75</m:t>
                                </m:r>
                              </m:oMath>
                            </m:oMathPara>
                          </a14:m>
                          <a:endParaRPr lang="ru-RU" sz="1600" b="0" i="1" dirty="0">
                            <a:latin typeface="Cambria Math" charset="0"/>
                          </a:endParaRPr>
                        </a:p>
                        <a:p>
                          <a:pPr marL="0" marR="0" lvl="1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600" b="0" i="1" smtClean="0">
                                    <a:latin typeface="Cambria Math" charset="0"/>
                                  </a:rPr>
                                  <m:t>набор данных</m:t>
                                </m:r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ru-RU" sz="1600" b="0" i="1" smtClean="0">
                                    <a:latin typeface="Cambria Math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0849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1600" dirty="0"/>
                            <a:t>Дерево-разбора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uk-UA" sz="1600" dirty="0"/>
                            <a:t>751</a:t>
                          </a:r>
                          <a:endParaRPr lang="ru-RU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/>
                            <a:t>712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/>
                            <a:t>680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4913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1600" dirty="0"/>
                            <a:t>Байт-код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/>
                            <a:t>58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/>
                            <a:t>56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/>
                            <a:t>55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Таблица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11513346"/>
                  </p:ext>
                </p:extLst>
              </p:nvPr>
            </p:nvGraphicFramePr>
            <p:xfrm>
              <a:off x="457200" y="3907902"/>
              <a:ext cx="8368144" cy="12635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66230"/>
                    <a:gridCol w="1938646"/>
                    <a:gridCol w="1927618"/>
                    <a:gridCol w="1935650"/>
                  </a:tblGrid>
                  <a:tr h="579120">
                    <a:tc>
                      <a:txBody>
                        <a:bodyPr/>
                        <a:lstStyle/>
                        <a:p>
                          <a:endParaRPr lang="ru-RU" sz="14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33019" t="-9474" r="-200629" b="-13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34494" t="-9474" r="-101899" b="-13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32390" t="-9474" r="-1258" b="-130526"/>
                          </a:stretch>
                        </a:blipFill>
                      </a:tcPr>
                    </a:tc>
                  </a:tr>
                  <a:tr h="3352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1600" dirty="0" smtClean="0"/>
                            <a:t>Дерево-разбора</a:t>
                          </a:r>
                          <a:endParaRPr lang="ru-RU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uk-UA" sz="1600" dirty="0" smtClean="0"/>
                            <a:t>751</a:t>
                          </a:r>
                          <a:endParaRPr lang="ru-RU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 smtClean="0"/>
                            <a:t>712</a:t>
                          </a:r>
                          <a:endParaRPr lang="ru-RU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 smtClean="0"/>
                            <a:t>680</a:t>
                          </a:r>
                          <a:endParaRPr lang="ru-RU" sz="1600" dirty="0"/>
                        </a:p>
                      </a:txBody>
                      <a:tcPr anchor="ctr"/>
                    </a:tc>
                  </a:tr>
                  <a:tr h="34913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1600" dirty="0" smtClean="0"/>
                            <a:t>Байт-код</a:t>
                          </a:r>
                          <a:endParaRPr lang="ru-RU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 smtClean="0"/>
                            <a:t>58</a:t>
                          </a:r>
                          <a:endParaRPr lang="ru-RU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 smtClean="0"/>
                            <a:t>56</a:t>
                          </a:r>
                          <a:endParaRPr lang="ru-RU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 smtClean="0"/>
                            <a:t>55</a:t>
                          </a:r>
                          <a:endParaRPr lang="ru-RU" sz="16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Таблица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63934415"/>
                  </p:ext>
                </p:extLst>
              </p:nvPr>
            </p:nvGraphicFramePr>
            <p:xfrm>
              <a:off x="457200" y="5537200"/>
              <a:ext cx="8368144" cy="1249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6623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3864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92761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93565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25120">
                    <a:tc>
                      <a:txBody>
                        <a:bodyPr/>
                        <a:lstStyle/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1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𝑑𝑖𝑚</m:t>
                                </m:r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=0.25</m:t>
                                </m:r>
                              </m:oMath>
                            </m:oMathPara>
                          </a14:m>
                          <a:endParaRPr lang="en-US" sz="1600" b="0" i="1" dirty="0">
                            <a:latin typeface="Cambria Math" charset="0"/>
                          </a:endParaRPr>
                        </a:p>
                        <a:p>
                          <a:pPr marL="0" marR="0" lvl="1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600" b="0" i="1" smtClean="0">
                                    <a:latin typeface="Cambria Math" charset="0"/>
                                  </a:rPr>
                                  <m:t>набор данных</m:t>
                                </m:r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ru-RU" sz="1600" b="0" i="1" smtClean="0">
                                    <a:latin typeface="Cambria Math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1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𝑑𝑖𝑚</m:t>
                                </m:r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=0.5</m:t>
                                </m:r>
                              </m:oMath>
                            </m:oMathPara>
                          </a14:m>
                          <a:endParaRPr lang="ru-RU" sz="1600" b="0" i="1" dirty="0">
                            <a:latin typeface="Cambria Math" charset="0"/>
                          </a:endParaRPr>
                        </a:p>
                        <a:p>
                          <a:pPr marL="0" marR="0" lvl="1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600" b="0" i="1" smtClean="0">
                                    <a:latin typeface="Cambria Math" charset="0"/>
                                  </a:rPr>
                                  <m:t>набор данных</m:t>
                                </m:r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ru-RU" sz="1600" b="0" i="1" smtClean="0">
                                    <a:latin typeface="Cambria Math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1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𝑑𝑖𝑚</m:t>
                                </m:r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=0.75</m:t>
                                </m:r>
                              </m:oMath>
                            </m:oMathPara>
                          </a14:m>
                          <a:endParaRPr lang="ru-RU" sz="1600" b="0" i="1" dirty="0">
                            <a:latin typeface="Cambria Math" charset="0"/>
                          </a:endParaRPr>
                        </a:p>
                        <a:p>
                          <a:pPr marL="0" marR="0" lvl="1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600" b="0" i="1" smtClean="0">
                                    <a:latin typeface="Cambria Math" charset="0"/>
                                  </a:rPr>
                                  <m:t>набор данных</m:t>
                                </m:r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ru-RU" sz="1600" b="0" i="1" smtClean="0">
                                    <a:latin typeface="Cambria Math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2020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1600" dirty="0"/>
                            <a:t>Дерево-разбора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s-IS" sz="1600" dirty="0"/>
                            <a:t>1505</a:t>
                          </a:r>
                          <a:endParaRPr lang="ru-RU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/>
                            <a:t>1351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/>
                            <a:t>1306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2020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1600" dirty="0"/>
                            <a:t>Байт-код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/>
                            <a:t>126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/>
                            <a:t>120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/>
                            <a:t>120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Таблица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63934415"/>
                  </p:ext>
                </p:extLst>
              </p:nvPr>
            </p:nvGraphicFramePr>
            <p:xfrm>
              <a:off x="457200" y="5537200"/>
              <a:ext cx="8368144" cy="1249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66230"/>
                    <a:gridCol w="1938646"/>
                    <a:gridCol w="1927618"/>
                    <a:gridCol w="1935650"/>
                  </a:tblGrid>
                  <a:tr h="579120">
                    <a:tc>
                      <a:txBody>
                        <a:bodyPr/>
                        <a:lstStyle/>
                        <a:p>
                          <a:endParaRPr lang="ru-RU" sz="14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33019" t="-9474" r="-200629" b="-129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34494" t="-9474" r="-101899" b="-129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32390" t="-9474" r="-1258" b="-129474"/>
                          </a:stretch>
                        </a:blipFill>
                      </a:tcPr>
                    </a:tc>
                  </a:tr>
                  <a:tr h="3352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1600" dirty="0" smtClean="0"/>
                            <a:t>Дерево-разбора</a:t>
                          </a:r>
                          <a:endParaRPr lang="ru-RU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s-IS" sz="1600" dirty="0" smtClean="0"/>
                            <a:t>1505</a:t>
                          </a:r>
                          <a:endParaRPr lang="ru-RU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 smtClean="0"/>
                            <a:t>1351</a:t>
                          </a:r>
                          <a:endParaRPr lang="ru-RU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 smtClean="0"/>
                            <a:t>1306</a:t>
                          </a:r>
                          <a:endParaRPr lang="ru-RU" sz="1600" dirty="0"/>
                        </a:p>
                      </a:txBody>
                      <a:tcPr anchor="ctr"/>
                    </a:tc>
                  </a:tr>
                  <a:tr h="3352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1600" dirty="0" smtClean="0"/>
                            <a:t>Байт-код</a:t>
                          </a:r>
                          <a:endParaRPr lang="ru-RU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 smtClean="0"/>
                            <a:t>126</a:t>
                          </a:r>
                          <a:endParaRPr lang="ru-RU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 smtClean="0"/>
                            <a:t>120</a:t>
                          </a:r>
                          <a:endParaRPr lang="ru-RU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 smtClean="0"/>
                            <a:t>120</a:t>
                          </a:r>
                          <a:endParaRPr lang="ru-RU" sz="16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12" name="TextBox 11"/>
          <p:cNvSpPr txBox="1"/>
          <p:nvPr/>
        </p:nvSpPr>
        <p:spPr>
          <a:xfrm>
            <a:off x="478538" y="3614743"/>
            <a:ext cx="8106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Таблица 3. Количество полученных аномалий для разных параметров с набором данных 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8538" y="5238794"/>
            <a:ext cx="8106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Таблица 4. Количество полученных аномалий для разных параметров с набором данных 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14400" y="4207718"/>
            <a:ext cx="1645920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ru-RU" sz="1200" b="1" dirty="0">
                <a:solidFill>
                  <a:schemeClr val="bg1"/>
                </a:solidFill>
              </a:rPr>
              <a:t>Тип исходных данных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14400" y="5843540"/>
            <a:ext cx="1645920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ru-RU" sz="1200" b="1" dirty="0">
                <a:solidFill>
                  <a:schemeClr val="bg1"/>
                </a:solidFill>
              </a:rPr>
              <a:t>Тип исходных данных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36060" y="3767228"/>
            <a:ext cx="369332" cy="71415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ru-RU" sz="1200" b="1" dirty="0">
                <a:solidFill>
                  <a:schemeClr val="bg1"/>
                </a:solidFill>
              </a:rPr>
              <a:t>Пар-</a:t>
            </a:r>
            <a:r>
              <a:rPr lang="ru-RU" sz="1200" b="1" dirty="0" err="1">
                <a:solidFill>
                  <a:schemeClr val="bg1"/>
                </a:solidFill>
              </a:rPr>
              <a:t>ры</a:t>
            </a:r>
            <a:endParaRPr lang="ru-RU" sz="16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36060" y="5409524"/>
            <a:ext cx="369332" cy="71415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ru-RU" sz="1200" b="1" dirty="0">
                <a:solidFill>
                  <a:schemeClr val="bg1"/>
                </a:solidFill>
              </a:rPr>
              <a:t>Пар-</a:t>
            </a:r>
            <a:r>
              <a:rPr lang="ru-RU" sz="1200" b="1" dirty="0" err="1">
                <a:solidFill>
                  <a:schemeClr val="bg1"/>
                </a:solidFill>
              </a:rPr>
              <a:t>ры</a:t>
            </a:r>
            <a:endParaRPr lang="ru-RU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256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6614160" y="4615988"/>
            <a:ext cx="2550160" cy="2262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6918960" cy="827311"/>
          </a:xfrm>
        </p:spPr>
        <p:txBody>
          <a:bodyPr>
            <a:normAutofit/>
          </a:bodyPr>
          <a:lstStyle/>
          <a:p>
            <a:r>
              <a:rPr lang="ru-RU" dirty="0"/>
              <a:t>Сравнение результатов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14592" y="67734"/>
            <a:ext cx="4656032" cy="643466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055581" y="5586883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7/20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Таблица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7157623"/>
                  </p:ext>
                </p:extLst>
              </p:nvPr>
            </p:nvGraphicFramePr>
            <p:xfrm>
              <a:off x="457204" y="2366609"/>
              <a:ext cx="8368140" cy="392573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5448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924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4168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7216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7620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7620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74168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741676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687184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</a:tblGrid>
                  <a:tr h="4545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/>
                            <a:t>Набор аномалий</a:t>
                          </a:r>
                          <a:endParaRPr lang="ru-RU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1200" b="0" i="1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𝑣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1200" b="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1200" b="0" i="1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𝑣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sz="1200" b="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1200" b="0" i="1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𝑣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en-US" sz="1200" b="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sz="1200" b="0" i="1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𝑣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1200" b="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sz="1200" b="0" i="1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𝑣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sz="1200" b="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sz="1200" b="0" i="1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𝑣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en-US" sz="1200" b="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en-US" sz="1200" b="0" i="1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𝑣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1200" b="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en-US" sz="1200" b="0" i="1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𝑣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sz="1200" b="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en-US" sz="1200" b="0" i="1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𝑣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en-US" sz="1200" b="0" i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973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  <m:t>=1, 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 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𝑣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1200" b="0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1 / 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2 / 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428 / 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389 / 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356 / 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b="1" dirty="0">
                              <a:solidFill>
                                <a:srgbClr val="FF0000"/>
                              </a:solidFill>
                            </a:rPr>
                            <a:t>1150</a:t>
                          </a:r>
                          <a:r>
                            <a:rPr lang="ru-RU" sz="1100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/ </a:t>
                          </a:r>
                          <a:r>
                            <a:rPr lang="ru-RU" sz="1100" b="1" dirty="0">
                              <a:solidFill>
                                <a:srgbClr val="FF0000"/>
                              </a:solidFill>
                            </a:rPr>
                            <a:t>65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998 / 60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955 / 59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60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  <m:t>=1, 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 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𝑣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sz="1200" b="0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11 / 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0 / 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412 / 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372 / 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340 / 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b="1" dirty="0">
                              <a:solidFill>
                                <a:srgbClr val="FF0000"/>
                              </a:solidFill>
                            </a:rPr>
                            <a:t>1160</a:t>
                          </a:r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</a:t>
                          </a:r>
                          <a:r>
                            <a:rPr lang="ru-RU" sz="1100" b="1" dirty="0">
                              <a:solidFill>
                                <a:srgbClr val="FF0000"/>
                              </a:solidFill>
                            </a:rPr>
                            <a:t>64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b="0" dirty="0">
                              <a:solidFill>
                                <a:srgbClr val="C00000"/>
                              </a:solidFill>
                            </a:rPr>
                            <a:t>1105 / 59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965 / 58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60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  <m:t>=1, 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 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𝑣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en-US" sz="1200" b="0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28 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/</a:t>
                          </a:r>
                          <a:r>
                            <a:rPr lang="en-US" sz="1100" baseline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3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18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1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429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</a:t>
                          </a:r>
                          <a:r>
                            <a:rPr lang="en-US" sz="1100" baseline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3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390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1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357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b="1" dirty="0">
                              <a:solidFill>
                                <a:srgbClr val="FF0000"/>
                              </a:solidFill>
                            </a:rPr>
                            <a:t>1180</a:t>
                          </a:r>
                          <a:r>
                            <a:rPr lang="en-US" sz="1100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/ </a:t>
                          </a:r>
                          <a:r>
                            <a:rPr lang="en-US" sz="1100" b="1" dirty="0">
                              <a:solidFill>
                                <a:srgbClr val="FF0000"/>
                              </a:solidFill>
                            </a:rPr>
                            <a:t>68</a:t>
                          </a:r>
                          <a:endParaRPr lang="ru-RU" sz="11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b="0" dirty="0">
                              <a:solidFill>
                                <a:srgbClr val="C00000"/>
                              </a:solidFill>
                            </a:rPr>
                            <a:t>1026</a:t>
                          </a:r>
                          <a:r>
                            <a:rPr lang="en-US" sz="1100" b="0" dirty="0">
                              <a:solidFill>
                                <a:srgbClr val="C00000"/>
                              </a:solidFill>
                            </a:rPr>
                            <a:t> / 58</a:t>
                          </a:r>
                          <a:endParaRPr lang="ru-RU" sz="1100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b="0" dirty="0">
                              <a:solidFill>
                                <a:srgbClr val="C00000"/>
                              </a:solidFill>
                            </a:rPr>
                            <a:t>970</a:t>
                          </a:r>
                          <a:r>
                            <a:rPr lang="en-US" sz="1100" b="0" dirty="0">
                              <a:solidFill>
                                <a:srgbClr val="C00000"/>
                              </a:solidFill>
                            </a:rPr>
                            <a:t> / 61</a:t>
                          </a:r>
                          <a:endParaRPr lang="ru-RU" sz="1100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  <m:t>=2, 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 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𝑣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1200" b="0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27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2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10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4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5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b="1" dirty="0">
                              <a:solidFill>
                                <a:srgbClr val="FF0000"/>
                              </a:solidFill>
                            </a:rPr>
                            <a:t>725</a:t>
                          </a:r>
                          <a:r>
                            <a:rPr lang="en-US" sz="1100" b="1" dirty="0">
                              <a:solidFill>
                                <a:srgbClr val="FF0000"/>
                              </a:solidFill>
                            </a:rPr>
                            <a:t> / 65</a:t>
                          </a:r>
                          <a:endParaRPr lang="ru-RU" sz="11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589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60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542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59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  <m:t>=2, 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 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𝑣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sz="1200" b="0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27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2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2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2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35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2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2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b="1" dirty="0">
                              <a:solidFill>
                                <a:srgbClr val="FF0000"/>
                              </a:solidFill>
                            </a:rPr>
                            <a:t>780</a:t>
                          </a:r>
                          <a:r>
                            <a:rPr lang="en-US" sz="1100" b="1" dirty="0">
                              <a:solidFill>
                                <a:srgbClr val="FF0000"/>
                              </a:solidFill>
                            </a:rPr>
                            <a:t> / 64</a:t>
                          </a:r>
                          <a:endParaRPr lang="ru-RU" sz="11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631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59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582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58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  <m:t>=2, 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 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𝑣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en-US" sz="1200" b="0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26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3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2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1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3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66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3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30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1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b="1" dirty="0">
                              <a:solidFill>
                                <a:srgbClr val="FF0000"/>
                              </a:solidFill>
                            </a:rPr>
                            <a:t>815</a:t>
                          </a:r>
                          <a:r>
                            <a:rPr lang="en-US" sz="1100" b="1" dirty="0">
                              <a:solidFill>
                                <a:srgbClr val="FF0000"/>
                              </a:solidFill>
                            </a:rPr>
                            <a:t> / 68</a:t>
                          </a:r>
                          <a:endParaRPr lang="ru-RU" sz="11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660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58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614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61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165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  <m:t>=3, 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 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𝑣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1200" b="0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5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3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7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6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5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</a:t>
                          </a:r>
                          <a:r>
                            <a:rPr lang="en-US" sz="1100" baseline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3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29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3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13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6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10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3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4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9 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/ 1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  <m:t>=3, 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 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𝑣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sz="1200" b="0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3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2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8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1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5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2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11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2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8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1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11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2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b="1" dirty="0">
                              <a:solidFill>
                                <a:srgbClr val="FF0000"/>
                              </a:solidFill>
                            </a:rPr>
                            <a:t>150</a:t>
                          </a:r>
                          <a:r>
                            <a:rPr lang="en-US" sz="1100" b="1" dirty="0">
                              <a:solidFill>
                                <a:srgbClr val="FF0000"/>
                              </a:solidFill>
                            </a:rPr>
                            <a:t> / 7</a:t>
                          </a:r>
                          <a:endParaRPr lang="ru-RU" sz="11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40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1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860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  <m:t>=3, 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 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𝑣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en-US" sz="1200" b="0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1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3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16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1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13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1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12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12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1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b="1" dirty="0">
                              <a:solidFill>
                                <a:srgbClr val="FF0000"/>
                              </a:solidFill>
                            </a:rPr>
                            <a:t>190</a:t>
                          </a:r>
                          <a:r>
                            <a:rPr lang="en-US" sz="1100" b="1" dirty="0">
                              <a:solidFill>
                                <a:srgbClr val="FF0000"/>
                              </a:solidFill>
                            </a:rPr>
                            <a:t> / 6</a:t>
                          </a:r>
                          <a:endParaRPr lang="ru-RU" sz="11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5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1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Таблица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7157623"/>
                  </p:ext>
                </p:extLst>
              </p:nvPr>
            </p:nvGraphicFramePr>
            <p:xfrm>
              <a:off x="457204" y="2366609"/>
              <a:ext cx="8368140" cy="392573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54480"/>
                    <a:gridCol w="812800"/>
                    <a:gridCol w="792480"/>
                    <a:gridCol w="741680"/>
                    <a:gridCol w="772160"/>
                    <a:gridCol w="762000"/>
                    <a:gridCol w="762000"/>
                    <a:gridCol w="741680"/>
                    <a:gridCol w="741676"/>
                    <a:gridCol w="687184"/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 smtClean="0"/>
                            <a:t>Набор аномалий</a:t>
                          </a:r>
                          <a:endParaRPr lang="ru-RU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93233" t="-1333" r="-743609" b="-8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00000" t="-1333" r="-660769" b="-8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26230" t="-1333" r="-604098" b="-8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505512" t="-1333" r="-480315" b="-8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15200" t="-1333" r="-388000" b="-8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15200" t="-1333" r="-288000" b="-8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835246" t="-1333" r="-195082" b="-8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942975" t="-1333" r="-96694" b="-8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116814" t="-1333" r="-3540" b="-808000"/>
                          </a:stretch>
                        </a:blipFill>
                      </a:tcPr>
                    </a:tc>
                  </a:tr>
                  <a:tr h="369731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784" t="-124590" r="-440000" b="-8934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1 / 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2 / 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428 / 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389 / 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356 / 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b="1" dirty="0" smtClean="0">
                              <a:solidFill>
                                <a:srgbClr val="FF0000"/>
                              </a:solidFill>
                            </a:rPr>
                            <a:t>1150</a:t>
                          </a:r>
                          <a:r>
                            <a:rPr lang="ru-RU" sz="1100" dirty="0" smtClean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/ </a:t>
                          </a:r>
                          <a:r>
                            <a:rPr lang="ru-RU" sz="1100" b="1" dirty="0" smtClean="0">
                              <a:solidFill>
                                <a:srgbClr val="FF0000"/>
                              </a:solidFill>
                            </a:rPr>
                            <a:t>65</a:t>
                          </a:r>
                          <a:endParaRPr lang="ru-RU" sz="11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998 / 60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955 / 59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</a:tr>
                  <a:tr h="38608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784" t="-217460" r="-440000" b="-7650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11 / 2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0 / 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412 / 2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372 / 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340 / 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b="1" dirty="0" smtClean="0">
                              <a:solidFill>
                                <a:srgbClr val="FF0000"/>
                              </a:solidFill>
                            </a:rPr>
                            <a:t>1160</a:t>
                          </a:r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</a:t>
                          </a:r>
                          <a:r>
                            <a:rPr lang="ru-RU" sz="1100" b="1" dirty="0" smtClean="0">
                              <a:solidFill>
                                <a:srgbClr val="FF0000"/>
                              </a:solidFill>
                            </a:rPr>
                            <a:t>64</a:t>
                          </a:r>
                          <a:endParaRPr lang="ru-RU" sz="11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b="0" dirty="0" smtClean="0">
                              <a:solidFill>
                                <a:srgbClr val="C00000"/>
                              </a:solidFill>
                            </a:rPr>
                            <a:t>1105 / 59</a:t>
                          </a:r>
                          <a:endParaRPr lang="ru-RU" sz="1100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965 / 58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</a:tr>
                  <a:tr h="38608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784" t="-312500" r="-440000" b="-65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28 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/</a:t>
                          </a:r>
                          <a:r>
                            <a:rPr lang="en-US" sz="1100" baseline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3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18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1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429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</a:t>
                          </a:r>
                          <a:r>
                            <a:rPr lang="en-US" sz="1100" baseline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3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390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1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357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b="1" dirty="0" smtClean="0">
                              <a:solidFill>
                                <a:srgbClr val="FF0000"/>
                              </a:solidFill>
                            </a:rPr>
                            <a:t>1180</a:t>
                          </a:r>
                          <a:r>
                            <a:rPr lang="en-US" sz="1100" dirty="0" smtClean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/ </a:t>
                          </a:r>
                          <a:r>
                            <a:rPr lang="en-US" sz="1100" b="1" dirty="0" smtClean="0">
                              <a:solidFill>
                                <a:srgbClr val="FF0000"/>
                              </a:solidFill>
                            </a:rPr>
                            <a:t>68</a:t>
                          </a:r>
                          <a:endParaRPr lang="ru-RU" sz="11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b="0" dirty="0" smtClean="0">
                              <a:solidFill>
                                <a:srgbClr val="C00000"/>
                              </a:solidFill>
                            </a:rPr>
                            <a:t>1026</a:t>
                          </a:r>
                          <a:r>
                            <a:rPr lang="en-US" sz="1100" b="0" dirty="0" smtClean="0">
                              <a:solidFill>
                                <a:srgbClr val="C00000"/>
                              </a:solidFill>
                            </a:rPr>
                            <a:t> / 58</a:t>
                          </a:r>
                          <a:endParaRPr lang="ru-RU" sz="1100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b="0" dirty="0" smtClean="0">
                              <a:solidFill>
                                <a:srgbClr val="C00000"/>
                              </a:solidFill>
                            </a:rPr>
                            <a:t>970</a:t>
                          </a:r>
                          <a:r>
                            <a:rPr lang="en-US" sz="1100" b="0" dirty="0" smtClean="0">
                              <a:solidFill>
                                <a:srgbClr val="C00000"/>
                              </a:solidFill>
                            </a:rPr>
                            <a:t> / 61</a:t>
                          </a:r>
                          <a:endParaRPr lang="ru-RU" sz="1100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784" t="-440000" r="-440000" b="-5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27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2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10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4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5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b="1" dirty="0" smtClean="0">
                              <a:solidFill>
                                <a:srgbClr val="FF0000"/>
                              </a:solidFill>
                            </a:rPr>
                            <a:t>725</a:t>
                          </a:r>
                          <a:r>
                            <a:rPr lang="en-US" sz="1100" b="1" dirty="0" smtClean="0">
                              <a:solidFill>
                                <a:srgbClr val="FF0000"/>
                              </a:solidFill>
                            </a:rPr>
                            <a:t> / 65</a:t>
                          </a:r>
                          <a:endParaRPr lang="ru-RU" sz="11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589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60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542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59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784" t="-498462" r="-440000" b="-45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27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2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2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2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35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2</a:t>
                          </a:r>
                          <a:endParaRPr lang="ru-RU" sz="110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2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b="1" dirty="0" smtClean="0">
                              <a:solidFill>
                                <a:srgbClr val="FF0000"/>
                              </a:solidFill>
                            </a:rPr>
                            <a:t>780</a:t>
                          </a:r>
                          <a:r>
                            <a:rPr lang="en-US" sz="1100" b="1" dirty="0" smtClean="0">
                              <a:solidFill>
                                <a:srgbClr val="FF0000"/>
                              </a:solidFill>
                            </a:rPr>
                            <a:t> / 64</a:t>
                          </a:r>
                          <a:endParaRPr lang="ru-RU" sz="11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631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59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582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58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784" t="-648333" r="-440000" b="-38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26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3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2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1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3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66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3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30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1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b="1" dirty="0" smtClean="0">
                              <a:solidFill>
                                <a:srgbClr val="FF0000"/>
                              </a:solidFill>
                            </a:rPr>
                            <a:t>815</a:t>
                          </a:r>
                          <a:r>
                            <a:rPr lang="en-US" sz="1100" b="1" dirty="0" smtClean="0">
                              <a:solidFill>
                                <a:srgbClr val="FF0000"/>
                              </a:solidFill>
                            </a:rPr>
                            <a:t> / 68</a:t>
                          </a:r>
                          <a:endParaRPr lang="ru-RU" sz="11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660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58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614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61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</a:tr>
                  <a:tr h="41656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784" t="-660294" r="-440000" b="-242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5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3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7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6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5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</a:t>
                          </a:r>
                          <a:r>
                            <a:rPr lang="en-US" sz="1100" baseline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3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29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3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13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6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10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3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4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9 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/ 1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784" t="-783333" r="-440000" b="-1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3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2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8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1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5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2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11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2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8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1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11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2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b="1" dirty="0" smtClean="0">
                              <a:solidFill>
                                <a:srgbClr val="FF0000"/>
                              </a:solidFill>
                            </a:rPr>
                            <a:t>150</a:t>
                          </a:r>
                          <a:r>
                            <a:rPr lang="en-US" sz="1100" b="1" dirty="0" smtClean="0">
                              <a:solidFill>
                                <a:srgbClr val="FF0000"/>
                              </a:solidFill>
                            </a:rPr>
                            <a:t> / 7</a:t>
                          </a:r>
                          <a:endParaRPr lang="ru-RU" sz="11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40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1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</a:tr>
                  <a:tr h="38608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784" t="-925397" r="-440000" b="-5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1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3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16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1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13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1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12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12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1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b="1" dirty="0" smtClean="0">
                              <a:solidFill>
                                <a:srgbClr val="FF0000"/>
                              </a:solidFill>
                            </a:rPr>
                            <a:t>190</a:t>
                          </a:r>
                          <a:r>
                            <a:rPr lang="en-US" sz="1100" b="1" dirty="0" smtClean="0">
                              <a:solidFill>
                                <a:srgbClr val="FF0000"/>
                              </a:solidFill>
                            </a:rPr>
                            <a:t> / 6</a:t>
                          </a:r>
                          <a:endParaRPr lang="ru-RU" sz="11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5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1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10" name="TextBox 9"/>
          <p:cNvSpPr txBox="1"/>
          <p:nvPr/>
        </p:nvSpPr>
        <p:spPr>
          <a:xfrm>
            <a:off x="457200" y="2016439"/>
            <a:ext cx="84428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Таблица 5. Количество новых обнаруженных аномалий по результатам разных экспериментов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/>
              <p:cNvSpPr/>
              <p:nvPr/>
            </p:nvSpPr>
            <p:spPr>
              <a:xfrm>
                <a:off x="457200" y="6388694"/>
                <a:ext cx="869696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— </a:t>
                </a:r>
                <a:r>
                  <a:rPr lang="ru-RU" dirty="0"/>
                  <a:t>номер набора данных,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ru-RU" dirty="0"/>
                  <a:t> — номер набора параметров запуска </a:t>
                </a:r>
                <a:r>
                  <a:rPr lang="ru-RU" dirty="0" err="1"/>
                  <a:t>автоэнкодера</a:t>
                </a:r>
                <a:endParaRPr lang="ru-RU" dirty="0"/>
              </a:p>
            </p:txBody>
          </p:sp>
        </mc:Choice>
        <mc:Fallback xmlns="">
          <p:sp>
            <p:nvSpPr>
              <p:cNvPr id="11" name="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6388694"/>
                <a:ext cx="8696960" cy="369332"/>
              </a:xfrm>
              <a:prstGeom prst="rect">
                <a:avLst/>
              </a:prstGeom>
              <a:blipFill rotWithShape="0"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9331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6918960" cy="827311"/>
          </a:xfrm>
        </p:spPr>
        <p:txBody>
          <a:bodyPr>
            <a:normAutofit/>
          </a:bodyPr>
          <a:lstStyle/>
          <a:p>
            <a:r>
              <a:rPr lang="ru-RU" dirty="0"/>
              <a:t>Классификация аномалий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2328176"/>
            <a:ext cx="8056881" cy="3258707"/>
          </a:xfrm>
        </p:spPr>
        <p:txBody>
          <a:bodyPr>
            <a:normAutofit/>
          </a:bodyPr>
          <a:lstStyle/>
          <a:p>
            <a:r>
              <a:rPr lang="ru-RU" dirty="0"/>
              <a:t>Из результатов всех экспериментов были отобраны все уникальные аномалии, получено:</a:t>
            </a:r>
          </a:p>
          <a:p>
            <a:pPr lvl="1"/>
            <a:r>
              <a:rPr lang="ru-RU" b="1" dirty="0"/>
              <a:t>1587</a:t>
            </a:r>
            <a:r>
              <a:rPr lang="ru-RU" dirty="0"/>
              <a:t> аномалий по дереву разбора</a:t>
            </a:r>
          </a:p>
          <a:p>
            <a:pPr lvl="1"/>
            <a:r>
              <a:rPr lang="ru-RU" b="1" dirty="0"/>
              <a:t>139</a:t>
            </a:r>
            <a:r>
              <a:rPr lang="ru-RU" dirty="0"/>
              <a:t> аномалий по байт-коду</a:t>
            </a:r>
          </a:p>
          <a:p>
            <a:endParaRPr lang="ru-RU" dirty="0"/>
          </a:p>
          <a:p>
            <a:r>
              <a:rPr lang="ru-RU" dirty="0"/>
              <a:t>Было отобрано </a:t>
            </a:r>
            <a:r>
              <a:rPr lang="ru-RU" b="1" dirty="0"/>
              <a:t>513</a:t>
            </a:r>
            <a:r>
              <a:rPr lang="ru-RU" dirty="0"/>
              <a:t> наиболее показательных аномалий (удалены аномалии одного вида и дубликаты)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14592" y="67734"/>
            <a:ext cx="4656032" cy="643466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055581" y="5586883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16</a:t>
            </a:r>
            <a:r>
              <a:rPr lang="en-US" sz="2400" dirty="0">
                <a:solidFill>
                  <a:schemeClr val="bg1"/>
                </a:solidFill>
              </a:rPr>
              <a:t>/2</a:t>
            </a:r>
            <a:r>
              <a:rPr lang="en-GB" sz="2400" dirty="0">
                <a:solidFill>
                  <a:schemeClr val="bg1"/>
                </a:solidFill>
              </a:rPr>
              <a:t>1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6406259"/>
            <a:ext cx="5251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30000" dirty="0">
                <a:solidFill>
                  <a:srgbClr val="FF0000"/>
                </a:solidFill>
              </a:rPr>
              <a:t>*</a:t>
            </a:r>
            <a:r>
              <a:rPr lang="ru-RU" baseline="30000" dirty="0"/>
              <a:t> </a:t>
            </a:r>
            <a:r>
              <a:rPr lang="en-US" dirty="0">
                <a:hlinkClick r:id="rId2"/>
              </a:rPr>
              <a:t>http://victor.am</a:t>
            </a:r>
            <a:r>
              <a:rPr lang="en-US" dirty="0"/>
              <a:t> — </a:t>
            </a:r>
            <a:r>
              <a:rPr lang="ru-RU" dirty="0"/>
              <a:t>список всех классов и аномалий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199" y="5141264"/>
            <a:ext cx="6177281" cy="11837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  <a:p>
            <a:r>
              <a:rPr lang="ru-RU" dirty="0"/>
              <a:t>Из полученных аномалий было выделено </a:t>
            </a:r>
            <a:r>
              <a:rPr lang="ru-RU" b="1" dirty="0"/>
              <a:t>30</a:t>
            </a:r>
            <a:r>
              <a:rPr lang="ru-RU" dirty="0"/>
              <a:t> классов</a:t>
            </a:r>
            <a:r>
              <a:rPr lang="en-US" baseline="30000" dirty="0">
                <a:solidFill>
                  <a:srgbClr val="FF0000"/>
                </a:solidFill>
              </a:rPr>
              <a:t>*</a:t>
            </a:r>
            <a:endParaRPr lang="ru-RU" baseline="30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2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Сбор экспертных оценок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0572" y="2063820"/>
            <a:ext cx="8613428" cy="4394171"/>
          </a:xfrm>
        </p:spPr>
        <p:txBody>
          <a:bodyPr>
            <a:normAutofit/>
          </a:bodyPr>
          <a:lstStyle/>
          <a:p>
            <a:r>
              <a:rPr lang="ru-RU" sz="1600" dirty="0"/>
              <a:t>По полученным аномалиям и классам были собраны экспертные оценки от разработчиков компилятора </a:t>
            </a:r>
            <a:r>
              <a:rPr lang="en-US" sz="1600" dirty="0" err="1"/>
              <a:t>Kotlin</a:t>
            </a:r>
            <a:endParaRPr lang="en-US" sz="1600" dirty="0"/>
          </a:p>
          <a:p>
            <a:r>
              <a:rPr lang="ru-RU" sz="1600" dirty="0"/>
              <a:t>Аномалии с оценками 4 и 5 были включены в тесты производительности компилятора</a:t>
            </a:r>
            <a:endParaRPr lang="ru-RU" sz="1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14594" y="79023"/>
            <a:ext cx="4656032" cy="612643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7930A92-0BCD-F54B-BA3C-955AD22C7A09}"/>
              </a:ext>
            </a:extLst>
          </p:cNvPr>
          <p:cNvSpPr txBox="1">
            <a:spLocks/>
          </p:cNvSpPr>
          <p:nvPr/>
        </p:nvSpPr>
        <p:spPr>
          <a:xfrm>
            <a:off x="6050148" y="3183699"/>
            <a:ext cx="3452599" cy="2072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dirty="0"/>
              <a:t>Среднее по классам — </a:t>
            </a:r>
            <a:r>
              <a:rPr lang="ru-RU" sz="1400" b="1" dirty="0"/>
              <a:t>2</a:t>
            </a:r>
            <a:r>
              <a:rPr lang="en-GB" sz="1400" b="1" dirty="0"/>
              <a:t>.462</a:t>
            </a:r>
            <a:endParaRPr lang="ru-RU" sz="1400" b="1" dirty="0"/>
          </a:p>
          <a:p>
            <a:r>
              <a:rPr lang="ru-RU" sz="1400" dirty="0"/>
              <a:t>Среднее по аномалиям — </a:t>
            </a:r>
            <a:r>
              <a:rPr lang="ru-RU" sz="1400" b="1" dirty="0"/>
              <a:t>2</a:t>
            </a:r>
            <a:r>
              <a:rPr lang="en-GB" sz="1400" b="1" dirty="0"/>
              <a:t>.786</a:t>
            </a:r>
          </a:p>
          <a:p>
            <a:pPr lvl="1"/>
            <a:r>
              <a:rPr lang="ru-RU" sz="1400" dirty="0"/>
              <a:t>По </a:t>
            </a:r>
            <a:r>
              <a:rPr lang="en-GB" sz="1400" dirty="0"/>
              <a:t>PSI — </a:t>
            </a:r>
            <a:r>
              <a:rPr lang="en-GB" sz="1400" b="1" dirty="0"/>
              <a:t>3.083</a:t>
            </a:r>
          </a:p>
          <a:p>
            <a:pPr lvl="1"/>
            <a:r>
              <a:rPr lang="ru-RU" sz="1400" dirty="0"/>
              <a:t>По байт-коду — </a:t>
            </a:r>
            <a:r>
              <a:rPr lang="en-GB" sz="1400" b="1" dirty="0"/>
              <a:t>2.527</a:t>
            </a:r>
            <a:endParaRPr lang="ru-RU" sz="1400" b="1" dirty="0"/>
          </a:p>
          <a:p>
            <a:endParaRPr lang="ru-RU" sz="1400" b="1" dirty="0"/>
          </a:p>
          <a:p>
            <a:r>
              <a:rPr lang="ru-RU" sz="1400" b="1" dirty="0"/>
              <a:t>12</a:t>
            </a:r>
            <a:r>
              <a:rPr lang="ru-RU" sz="1400" dirty="0"/>
              <a:t> классов с оценками 4 и 5</a:t>
            </a:r>
          </a:p>
          <a:p>
            <a:r>
              <a:rPr lang="ru-RU" sz="1400" b="1" dirty="0"/>
              <a:t>34</a:t>
            </a:r>
            <a:r>
              <a:rPr lang="ru-RU" sz="1400" dirty="0"/>
              <a:t> аномалии с оценками 4 и 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59E91E-6671-A940-B42D-709E2B888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29" y="3048463"/>
            <a:ext cx="5752298" cy="3694037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612379-7DDC-8846-9E85-8F9EA3516788}"/>
              </a:ext>
            </a:extLst>
          </p:cNvPr>
          <p:cNvSpPr txBox="1"/>
          <p:nvPr/>
        </p:nvSpPr>
        <p:spPr>
          <a:xfrm>
            <a:off x="8055581" y="5586883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17</a:t>
            </a:r>
            <a:r>
              <a:rPr lang="en-US" sz="2400" dirty="0">
                <a:solidFill>
                  <a:schemeClr val="bg1"/>
                </a:solidFill>
              </a:rPr>
              <a:t>/2</a:t>
            </a:r>
            <a:r>
              <a:rPr lang="en-GB" sz="2400" dirty="0">
                <a:solidFill>
                  <a:schemeClr val="bg1"/>
                </a:solidFill>
              </a:rPr>
              <a:t>1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911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6614160" y="4615988"/>
            <a:ext cx="2550160" cy="2262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14594" y="79023"/>
            <a:ext cx="4656032" cy="612643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024783" y="5586883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11/20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4C983D4-3836-574F-9909-C28543DE391D}"/>
              </a:ext>
            </a:extLst>
          </p:cNvPr>
          <p:cNvSpPr txBox="1">
            <a:spLocks/>
          </p:cNvSpPr>
          <p:nvPr/>
        </p:nvSpPr>
        <p:spPr>
          <a:xfrm>
            <a:off x="457200" y="1236509"/>
            <a:ext cx="6918960" cy="827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Сравнение с похожей работой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56B5118-66D1-5743-9BE9-1AE233FC5E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2328176"/>
            <a:ext cx="8056881" cy="3258707"/>
          </a:xfrm>
        </p:spPr>
        <p:txBody>
          <a:bodyPr>
            <a:normAutofit/>
          </a:bodyPr>
          <a:lstStyle/>
          <a:p>
            <a:r>
              <a:rPr lang="ru-RU" dirty="0"/>
              <a:t>В похожей работе использовалось:</a:t>
            </a:r>
          </a:p>
          <a:p>
            <a:pPr lvl="1"/>
            <a:r>
              <a:rPr lang="ru-RU" dirty="0"/>
              <a:t>Векторизация путем явного извлечения признаков;</a:t>
            </a:r>
          </a:p>
          <a:p>
            <a:pPr lvl="1"/>
            <a:r>
              <a:rPr lang="en-US" dirty="0"/>
              <a:t>local outlier factor</a:t>
            </a:r>
            <a:r>
              <a:rPr lang="ru-RU" dirty="0"/>
              <a:t>, </a:t>
            </a:r>
            <a:r>
              <a:rPr lang="en-US" dirty="0"/>
              <a:t>elliptic envelope</a:t>
            </a:r>
            <a:r>
              <a:rPr lang="ru-RU" dirty="0"/>
              <a:t> и </a:t>
            </a:r>
            <a:r>
              <a:rPr lang="en-GB" dirty="0"/>
              <a:t>isolation forest.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86282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6614160" y="4615988"/>
            <a:ext cx="2550160" cy="2262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14594" y="79023"/>
            <a:ext cx="4656032" cy="612643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024783" y="5586883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11/20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Таблица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5851271"/>
                  </p:ext>
                </p:extLst>
              </p:nvPr>
            </p:nvGraphicFramePr>
            <p:xfrm>
              <a:off x="439778" y="1169208"/>
              <a:ext cx="3881121" cy="55854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6728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2832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1816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6736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/>
                            <a:t>Название</a:t>
                          </a:r>
                          <a:r>
                            <a:rPr lang="ru-RU" sz="1200" baseline="0" dirty="0"/>
                            <a:t> класса</a:t>
                          </a:r>
                          <a:endParaRPr lang="ru-RU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i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i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𝑉</m:t>
                                </m:r>
                              </m:oMath>
                            </m:oMathPara>
                          </a14:m>
                          <a:endParaRPr lang="en-US" sz="1200" b="0" i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Много веток в </a:t>
                          </a:r>
                          <a:r>
                            <a:rPr lang="en-US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when</a:t>
                          </a:r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-выражении</a:t>
                          </a:r>
                          <a:endParaRPr lang="en-US" sz="105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4BC314">
                            <a:alpha val="6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4BC314">
                            <a:alpha val="6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4BC314">
                            <a:alpha val="60000"/>
                          </a:srgbClr>
                        </a:solidFill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5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4BC314">
                            <a:alpha val="6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Много делегированных свойств</a:t>
                          </a:r>
                          <a:endParaRPr lang="en-US" sz="105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4BC314">
                            <a:alpha val="6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4BC314">
                            <a:alpha val="6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4BC314">
                            <a:alpha val="6000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4BC314">
                            <a:alpha val="6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Много типовых параметров</a:t>
                          </a:r>
                          <a:endParaRPr lang="en-US" sz="105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4BC314">
                            <a:alpha val="6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4BC314">
                            <a:alpha val="6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4BC314">
                            <a:alpha val="6000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4BC314">
                            <a:alpha val="6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Большая иерархия вызовов</a:t>
                          </a:r>
                          <a:endParaRPr lang="en-US" sz="105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 rowSpan="11"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4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Много </a:t>
                          </a:r>
                          <a:r>
                            <a:rPr lang="en-US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if</a:t>
                          </a:r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-выражений</a:t>
                          </a:r>
                          <a:endParaRPr lang="en-US" sz="105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Большой̆ набор констант</a:t>
                          </a:r>
                          <a:endParaRPr lang="en-US" sz="105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Сложные аннотации функции</a:t>
                          </a:r>
                          <a:endParaRPr lang="en-US" sz="105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Длинные цепочки вызовов</a:t>
                          </a:r>
                          <a:endParaRPr lang="en-US" sz="105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Длинные перечисления (</a:t>
                          </a:r>
                          <a:r>
                            <a:rPr lang="en-US" sz="1050" b="0" i="0" dirty="0" err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enum</a:t>
                          </a:r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)</a:t>
                          </a:r>
                          <a:endParaRPr lang="en-US" sz="105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Необычные кодовые конструкции</a:t>
                          </a:r>
                          <a:endParaRPr lang="en-US" sz="105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Сложная иерархия 𝑒𝑛𝑢𝑚-классов</a:t>
                          </a:r>
                          <a:endParaRPr lang="en-US" sz="105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Много аннотаций с кв. скобками</a:t>
                          </a:r>
                          <a:endParaRPr lang="en-US" sz="105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2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Много схожих вызовов</a:t>
                          </a:r>
                          <a:endParaRPr lang="en-US" sz="105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3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Много функций на уровне файла</a:t>
                          </a:r>
                          <a:endParaRPr lang="en-US" sz="105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4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10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Сложная структура кода</a:t>
                          </a:r>
                          <a:endParaRPr lang="en-US" sz="110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 rowSpan="7"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3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5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10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Большое тело функции</a:t>
                          </a:r>
                          <a:endParaRPr lang="en-US" sz="110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6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10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Длинные строковые литералы</a:t>
                          </a:r>
                          <a:endParaRPr lang="en-US" sz="110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7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10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Много конструкций </a:t>
                          </a:r>
                          <a:r>
                            <a:rPr lang="ru-RU" sz="1100" b="0" i="0" dirty="0" err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try-catch</a:t>
                          </a:r>
                          <a:endParaRPr lang="en-US" sz="110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8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00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Много присваиваний</a:t>
                          </a:r>
                          <a:endParaRPr lang="en-US" sz="100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9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00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Много послед. </a:t>
                          </a:r>
                          <a:r>
                            <a:rPr lang="ru-RU" sz="1000" b="0" i="0" dirty="0" err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арифм</a:t>
                          </a:r>
                          <a:r>
                            <a:rPr lang="ru-RU" sz="100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. выражений</a:t>
                          </a:r>
                          <a:endParaRPr lang="en-US" sz="100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20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00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Много параметров у функции</a:t>
                          </a:r>
                          <a:endParaRPr lang="en-US" sz="100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2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Таблица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5851271"/>
                  </p:ext>
                </p:extLst>
              </p:nvPr>
            </p:nvGraphicFramePr>
            <p:xfrm>
              <a:off x="439778" y="1169208"/>
              <a:ext cx="3881121" cy="55854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67281"/>
                    <a:gridCol w="528320"/>
                    <a:gridCol w="518160"/>
                    <a:gridCol w="467360"/>
                  </a:tblGrid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 smtClean="0"/>
                            <a:t>Название</a:t>
                          </a:r>
                          <a:r>
                            <a:rPr lang="ru-RU" sz="1200" baseline="0" dirty="0" smtClean="0"/>
                            <a:t> класса</a:t>
                          </a:r>
                          <a:endParaRPr lang="ru-RU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53488" t="-2222" r="-193023" b="-195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560000" t="-2222" r="-95294" b="-195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728571" t="-2222" r="-5195" b="-1951111"/>
                          </a:stretch>
                        </a:blip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/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Много веток в </a:t>
                          </a:r>
                          <a:r>
                            <a:rPr lang="en-US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when</a:t>
                          </a:r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-выражении</a:t>
                          </a:r>
                          <a:endParaRPr lang="en-US" sz="105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4BC314">
                            <a:alpha val="6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4BC314">
                            <a:alpha val="6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4BC314">
                            <a:alpha val="60000"/>
                          </a:srgbClr>
                        </a:solidFill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5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4BC314">
                            <a:alpha val="60000"/>
                          </a:srgbClr>
                        </a:solid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/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Много делегированных свойств</a:t>
                          </a:r>
                          <a:endParaRPr lang="en-US" sz="105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4BC314">
                            <a:alpha val="6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4BC314">
                            <a:alpha val="6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4BC314">
                            <a:alpha val="6000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4BC314">
                            <a:alpha val="60000"/>
                          </a:srgbClr>
                        </a:solid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/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Много типовых параметров</a:t>
                          </a:r>
                          <a:endParaRPr lang="en-US" sz="105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4BC314">
                            <a:alpha val="6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4BC314">
                            <a:alpha val="6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4BC314">
                            <a:alpha val="6000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4BC314">
                            <a:alpha val="60000"/>
                          </a:srgbClr>
                        </a:solid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/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Большая иерархия вызовов</a:t>
                          </a:r>
                          <a:endParaRPr lang="en-US" sz="105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 rowSpan="11"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4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/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Много </a:t>
                          </a:r>
                          <a:r>
                            <a:rPr lang="en-US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if</a:t>
                          </a:r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-выражений</a:t>
                          </a:r>
                          <a:endParaRPr lang="en-US" sz="105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/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Большой̆ набор констант</a:t>
                          </a:r>
                          <a:endParaRPr lang="en-US" sz="105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/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Сложные аннотации функции</a:t>
                          </a:r>
                          <a:endParaRPr lang="en-US" sz="105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/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Длинные цепочки вызовов</a:t>
                          </a:r>
                          <a:endParaRPr lang="en-US" sz="105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/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Длинные перечисления (</a:t>
                          </a:r>
                          <a:r>
                            <a:rPr lang="en-US" sz="1050" b="0" i="0" dirty="0" err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enum</a:t>
                          </a:r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)</a:t>
                          </a:r>
                          <a:endParaRPr lang="en-US" sz="105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Необычные кодовые конструкции</a:t>
                          </a:r>
                          <a:endParaRPr lang="en-US" sz="105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Сложная иерархия 𝑒𝑛𝑢𝑚-классов</a:t>
                          </a:r>
                          <a:endParaRPr lang="en-US" sz="105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Много аннотаций с кв. скобками</a:t>
                          </a:r>
                          <a:endParaRPr lang="en-US" sz="105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Много схожих вызовов</a:t>
                          </a:r>
                          <a:endParaRPr lang="en-US" sz="105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Много функций на уровне файла</a:t>
                          </a:r>
                          <a:endParaRPr lang="en-US" sz="105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</a:tr>
                  <a:tr h="259080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10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Сложная структура кода</a:t>
                          </a:r>
                          <a:endParaRPr lang="en-US" sz="110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 rowSpan="7"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3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</a:tr>
                  <a:tr h="259080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10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Большое тело функции</a:t>
                          </a:r>
                          <a:endParaRPr lang="en-US" sz="110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</a:tr>
                  <a:tr h="259080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10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Длинные строковые литералы</a:t>
                          </a:r>
                          <a:endParaRPr lang="en-US" sz="110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</a:tr>
                  <a:tr h="259080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10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Много конструкций </a:t>
                          </a:r>
                          <a:r>
                            <a:rPr lang="ru-RU" sz="1100" b="0" i="0" dirty="0" err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try-catch</a:t>
                          </a:r>
                          <a:endParaRPr lang="en-US" sz="110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00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Много присваиваний</a:t>
                          </a:r>
                          <a:endParaRPr lang="en-US" sz="100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00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Много послед. </a:t>
                          </a:r>
                          <a:r>
                            <a:rPr lang="ru-RU" sz="1000" b="0" i="0" dirty="0" err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арифм</a:t>
                          </a:r>
                          <a:r>
                            <a:rPr lang="ru-RU" sz="100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. выражений</a:t>
                          </a:r>
                          <a:endParaRPr lang="en-US" sz="100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00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Много параметров у функции</a:t>
                          </a:r>
                          <a:endParaRPr lang="en-US" sz="100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Таблица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1134151"/>
                  </p:ext>
                </p:extLst>
              </p:nvPr>
            </p:nvGraphicFramePr>
            <p:xfrm>
              <a:off x="4802049" y="917748"/>
              <a:ext cx="3881121" cy="5836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6728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2832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1816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6736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2013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/>
                            <a:t>Название</a:t>
                          </a:r>
                          <a:r>
                            <a:rPr lang="ru-RU" sz="1200" baseline="0" dirty="0"/>
                            <a:t> класса</a:t>
                          </a:r>
                          <a:endParaRPr lang="ru-RU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i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i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𝑉</m:t>
                                </m:r>
                              </m:oMath>
                            </m:oMathPara>
                          </a14:m>
                          <a:endParaRPr lang="en-US" sz="1200" b="0" i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00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Много операторов !!</a:t>
                          </a:r>
                          <a:endParaRPr lang="en-US" sz="100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 rowSpan="12"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2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Много схожих фрагментов</a:t>
                          </a:r>
                          <a:endParaRPr lang="en-US" sz="105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Много </a:t>
                          </a:r>
                          <a:r>
                            <a:rPr lang="ru-RU" sz="1050" b="0" i="0" dirty="0" err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inline</a:t>
                          </a:r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-функций</a:t>
                          </a:r>
                          <a:endParaRPr lang="en-US" sz="105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Много опер. конкатенации</a:t>
                          </a:r>
                          <a:endParaRPr lang="en-US" sz="105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Много ссылок на класс</a:t>
                          </a:r>
                          <a:endParaRPr lang="en-US" sz="105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Много лямбда-выражений</a:t>
                          </a:r>
                          <a:endParaRPr lang="en-US" sz="105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Много </a:t>
                          </a:r>
                          <a:r>
                            <a:rPr lang="ru-RU" sz="1050" b="0" i="0" dirty="0" err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throw</a:t>
                          </a:r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-операторов</a:t>
                          </a:r>
                          <a:endParaRPr lang="en-US" sz="105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Много </a:t>
                          </a:r>
                          <a:r>
                            <a:rPr lang="ru-RU" sz="1050" b="0" i="0" dirty="0" err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reified</a:t>
                          </a:r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тип. парам.</a:t>
                          </a:r>
                          <a:endParaRPr lang="en-US" sz="105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Сложные лог. выражения</a:t>
                          </a:r>
                          <a:endParaRPr lang="en-US" sz="105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Много циклов</a:t>
                          </a:r>
                          <a:endParaRPr lang="en-US" sz="105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Большие литералы-коллекции</a:t>
                          </a:r>
                          <a:endParaRPr lang="en-US" sz="105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Много локальных переменных</a:t>
                          </a:r>
                          <a:endParaRPr lang="en-US" sz="105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2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Много вложенных функций</a:t>
                          </a:r>
                          <a:endParaRPr lang="en-US" sz="105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 rowSpan="10"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3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050" b="0" i="0" dirty="0" err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Большои</a:t>
                          </a:r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̆ </a:t>
                          </a:r>
                          <a:r>
                            <a:rPr lang="ru-RU" sz="1050" b="0" i="0" dirty="0" err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companion</a:t>
                          </a:r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-объект</a:t>
                          </a:r>
                          <a:endParaRPr lang="en-US" sz="105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4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050" b="0" i="0" dirty="0" err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Длинныи</a:t>
                          </a:r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̆ </a:t>
                          </a:r>
                          <a:r>
                            <a:rPr lang="ru-RU" sz="1050" b="0" i="0" dirty="0" err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init</a:t>
                          </a:r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-метод</a:t>
                          </a:r>
                          <a:endParaRPr lang="en-US" sz="105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5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10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Много </a:t>
                          </a:r>
                          <a:r>
                            <a:rPr lang="ru-RU" sz="1100" b="0" i="0" dirty="0" err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null</a:t>
                          </a:r>
                          <a:r>
                            <a:rPr lang="ru-RU" sz="110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-безопасных вызовов</a:t>
                          </a:r>
                          <a:endParaRPr lang="en-US" sz="110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6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10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Много преобразований типов</a:t>
                          </a:r>
                          <a:endParaRPr lang="en-US" sz="110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7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10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Много пустых стр. литералов</a:t>
                          </a:r>
                          <a:endParaRPr lang="en-US" sz="110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8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10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Много строковых литералов</a:t>
                          </a:r>
                          <a:endParaRPr lang="en-US" sz="110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9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00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Много строковых литералов</a:t>
                          </a:r>
                          <a:endParaRPr lang="en-US" sz="100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20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00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Много вложенных структур</a:t>
                          </a:r>
                          <a:endParaRPr lang="en-US" sz="100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21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00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Код из руководств по </a:t>
                          </a:r>
                          <a:r>
                            <a:rPr lang="ru-RU" sz="1000" b="0" i="0" dirty="0" err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Kotlin</a:t>
                          </a:r>
                          <a:endParaRPr lang="en-US" sz="100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Таблица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1134151"/>
                  </p:ext>
                </p:extLst>
              </p:nvPr>
            </p:nvGraphicFramePr>
            <p:xfrm>
              <a:off x="4802049" y="917748"/>
              <a:ext cx="3881121" cy="5836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67281"/>
                    <a:gridCol w="528320"/>
                    <a:gridCol w="518160"/>
                    <a:gridCol w="467360"/>
                  </a:tblGrid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 smtClean="0"/>
                            <a:t>Название</a:t>
                          </a:r>
                          <a:r>
                            <a:rPr lang="ru-RU" sz="1200" baseline="0" dirty="0" smtClean="0"/>
                            <a:t> класса</a:t>
                          </a:r>
                          <a:endParaRPr lang="ru-RU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448276" t="-2222" r="-190805" b="-204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561176" t="-2222" r="-95294" b="-204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729870" t="-2222" r="-5195" b="-2042222"/>
                          </a:stretch>
                        </a:blip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00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Много операторов !!</a:t>
                          </a:r>
                          <a:endParaRPr lang="en-US" sz="100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 rowSpan="12"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2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/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Много схожих фрагментов</a:t>
                          </a:r>
                          <a:endParaRPr lang="en-US" sz="105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/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Много </a:t>
                          </a:r>
                          <a:r>
                            <a:rPr lang="ru-RU" sz="1050" b="0" i="0" dirty="0" err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inline</a:t>
                          </a:r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-функций</a:t>
                          </a:r>
                          <a:endParaRPr lang="en-US" sz="105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/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Много опер. конкатенации</a:t>
                          </a:r>
                          <a:endParaRPr lang="en-US" sz="105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/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Много ссылок на класс</a:t>
                          </a:r>
                          <a:endParaRPr lang="en-US" sz="105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/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Много лямбда-выражений</a:t>
                          </a:r>
                          <a:endParaRPr lang="en-US" sz="105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/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Много </a:t>
                          </a:r>
                          <a:r>
                            <a:rPr lang="ru-RU" sz="1050" b="0" i="0" dirty="0" err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throw</a:t>
                          </a:r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-операторов</a:t>
                          </a:r>
                          <a:endParaRPr lang="en-US" sz="105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/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Много </a:t>
                          </a:r>
                          <a:r>
                            <a:rPr lang="ru-RU" sz="1050" b="0" i="0" dirty="0" err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reified</a:t>
                          </a:r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тип. парам.</a:t>
                          </a:r>
                          <a:endParaRPr lang="en-US" sz="105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/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Сложные лог. выражения</a:t>
                          </a:r>
                          <a:endParaRPr lang="en-US" sz="105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/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Много циклов</a:t>
                          </a:r>
                          <a:endParaRPr lang="en-US" sz="105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Большие литералы-коллекции</a:t>
                          </a:r>
                          <a:endParaRPr lang="en-US" sz="105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Много локальных переменных</a:t>
                          </a:r>
                          <a:endParaRPr lang="en-US" sz="105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Много вложенных функций</a:t>
                          </a:r>
                          <a:endParaRPr lang="en-US" sz="105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 rowSpan="10"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050" b="0" i="0" dirty="0" err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Большои</a:t>
                          </a:r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̆ </a:t>
                          </a:r>
                          <a:r>
                            <a:rPr lang="ru-RU" sz="1050" b="0" i="0" dirty="0" err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companion</a:t>
                          </a:r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-объект</a:t>
                          </a:r>
                          <a:endParaRPr lang="en-US" sz="105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050" b="0" i="0" dirty="0" err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Длинныи</a:t>
                          </a:r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̆ </a:t>
                          </a:r>
                          <a:r>
                            <a:rPr lang="ru-RU" sz="1050" b="0" i="0" dirty="0" err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init</a:t>
                          </a:r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-метод</a:t>
                          </a:r>
                          <a:endParaRPr lang="en-US" sz="105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</a:tr>
                  <a:tr h="259080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10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Много </a:t>
                          </a:r>
                          <a:r>
                            <a:rPr lang="ru-RU" sz="1100" b="0" i="0" dirty="0" err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null</a:t>
                          </a:r>
                          <a:r>
                            <a:rPr lang="ru-RU" sz="110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-безопасных вызовов</a:t>
                          </a:r>
                          <a:endParaRPr lang="en-US" sz="110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</a:tr>
                  <a:tr h="259080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10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Много преобразований типов</a:t>
                          </a:r>
                          <a:endParaRPr lang="en-US" sz="110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</a:tr>
                  <a:tr h="259080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10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Много пустых стр. литералов</a:t>
                          </a:r>
                          <a:endParaRPr lang="en-US" sz="110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</a:tr>
                  <a:tr h="259080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10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Много строковых литералов</a:t>
                          </a:r>
                          <a:endParaRPr lang="en-US" sz="110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00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Много строковых литералов</a:t>
                          </a:r>
                          <a:endParaRPr lang="en-US" sz="100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00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Много вложенных структур</a:t>
                          </a:r>
                          <a:endParaRPr lang="en-US" sz="100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00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Код из руководств по </a:t>
                          </a:r>
                          <a:r>
                            <a:rPr lang="ru-RU" sz="1000" b="0" i="0" dirty="0" err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Kotlin</a:t>
                          </a:r>
                          <a:endParaRPr lang="en-US" sz="100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54603" y="841409"/>
                <a:ext cx="410849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charset="0"/>
                          </a:rPr>
                          <m:t>𝑊</m:t>
                        </m:r>
                      </m:e>
                      <m:sub>
                        <m:r>
                          <a:rPr lang="en-US" sz="120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/>
                  <a:t>— </a:t>
                </a:r>
                <a:r>
                  <a:rPr lang="ru-RU" sz="1200" dirty="0"/>
                  <a:t>настоящая работа,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charset="0"/>
                          </a:rPr>
                          <m:t>𝑊</m:t>
                        </m:r>
                      </m:e>
                      <m:sub>
                        <m:r>
                          <a:rPr lang="ru-RU" sz="12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1200" dirty="0"/>
                  <a:t> — похожая работа,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charset="0"/>
                      </a:rPr>
                      <m:t>𝑉</m:t>
                    </m:r>
                  </m:oMath>
                </a14:m>
                <a:r>
                  <a:rPr lang="ru-RU" sz="1200" i="1" dirty="0"/>
                  <a:t> </a:t>
                </a:r>
                <a:r>
                  <a:rPr lang="ru-RU" sz="1200" dirty="0"/>
                  <a:t>— оценка</a:t>
                </a:r>
                <a:endParaRPr lang="en-US" sz="1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03" y="841409"/>
                <a:ext cx="4108497" cy="276999"/>
              </a:xfrm>
              <a:prstGeom prst="rect">
                <a:avLst/>
              </a:prstGeom>
              <a:blipFill rotWithShape="0">
                <a:blip r:embed="rId4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8468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Предметная область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199" y="2174150"/>
            <a:ext cx="8368145" cy="2778365"/>
          </a:xfrm>
        </p:spPr>
        <p:txBody>
          <a:bodyPr>
            <a:normAutofit/>
          </a:bodyPr>
          <a:lstStyle/>
          <a:p>
            <a:r>
              <a:rPr lang="ru-RU" dirty="0"/>
              <a:t>Производительность в разработке ПО — одно из важнейших нефункциональных требований</a:t>
            </a:r>
          </a:p>
          <a:p>
            <a:endParaRPr lang="ru-RU" dirty="0"/>
          </a:p>
          <a:p>
            <a:r>
              <a:rPr lang="ru-RU" dirty="0"/>
              <a:t>Часть проблем производительности может заключаться в компиляторе языка — неоптимальной </a:t>
            </a:r>
            <a:r>
              <a:rPr lang="ru-RU" dirty="0" err="1"/>
              <a:t>кодогенерации</a:t>
            </a:r>
            <a:r>
              <a:rPr lang="ru-RU" dirty="0"/>
              <a:t> или проблемах в оптимизациях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4414407" y="79023"/>
            <a:ext cx="4656032" cy="612643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055581" y="5586883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2/2</a:t>
            </a:r>
            <a:r>
              <a:rPr lang="en-GB" sz="2400" dirty="0">
                <a:solidFill>
                  <a:schemeClr val="bg1"/>
                </a:solidFill>
              </a:rPr>
              <a:t>1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Содержимое 2"/>
          <p:cNvSpPr txBox="1">
            <a:spLocks/>
          </p:cNvSpPr>
          <p:nvPr/>
        </p:nvSpPr>
        <p:spPr>
          <a:xfrm>
            <a:off x="457199" y="5048078"/>
            <a:ext cx="7310178" cy="20009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Для их обнаружения разработчики компилятора </a:t>
            </a:r>
            <a:r>
              <a:rPr lang="en-GB" dirty="0" err="1"/>
              <a:t>Kotlin</a:t>
            </a:r>
            <a:r>
              <a:rPr lang="ru-RU" dirty="0"/>
              <a:t> хотят видеть экзотические примеры использования языка (аномалии) с целью тестирования компилятора на них</a:t>
            </a:r>
          </a:p>
        </p:txBody>
      </p:sp>
    </p:spTree>
    <p:extLst>
      <p:ext uri="{BB962C8B-B14F-4D97-AF65-F5344CB8AC3E}">
        <p14:creationId xmlns:p14="http://schemas.microsoft.com/office/powerpoint/2010/main" val="2958882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Выводы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081991"/>
            <a:ext cx="8613426" cy="4776009"/>
          </a:xfrm>
        </p:spPr>
        <p:txBody>
          <a:bodyPr>
            <a:normAutofit/>
          </a:bodyPr>
          <a:lstStyle/>
          <a:p>
            <a:r>
              <a:rPr lang="ru-RU" dirty="0"/>
              <a:t>Не смотря на </a:t>
            </a:r>
            <a:r>
              <a:rPr lang="ru-RU"/>
              <a:t>невысокую оценки, </a:t>
            </a:r>
            <a:r>
              <a:rPr lang="ru-RU" dirty="0"/>
              <a:t>предложенный подход оказался вполне пригоден для поиска полезных кодовых аномалий</a:t>
            </a:r>
          </a:p>
          <a:p>
            <a:endParaRPr lang="ru-RU" dirty="0"/>
          </a:p>
          <a:p>
            <a:r>
              <a:rPr lang="ru-RU" dirty="0"/>
              <a:t>Аномалии с оценками 4 и 5 были включены в тесты производительности компилятора </a:t>
            </a:r>
            <a:r>
              <a:rPr lang="en-GB" dirty="0"/>
              <a:t>Kotlin</a:t>
            </a:r>
          </a:p>
          <a:p>
            <a:endParaRPr lang="ru-RU" dirty="0"/>
          </a:p>
          <a:p>
            <a:r>
              <a:rPr lang="ru-RU" dirty="0"/>
              <a:t>Таким образом, результаты позволило внести вклад в контроль качества компилятора </a:t>
            </a:r>
            <a:r>
              <a:rPr lang="en-GB" dirty="0"/>
              <a:t>Kotlin</a:t>
            </a:r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14594" y="79023"/>
            <a:ext cx="4656032" cy="612643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024783" y="5586883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2</a:t>
            </a:r>
            <a:r>
              <a:rPr lang="en-GB" sz="2400" dirty="0">
                <a:solidFill>
                  <a:schemeClr val="bg1"/>
                </a:solidFill>
              </a:rPr>
              <a:t>0</a:t>
            </a:r>
            <a:r>
              <a:rPr lang="ru-RU" sz="2400" dirty="0">
                <a:solidFill>
                  <a:schemeClr val="bg1"/>
                </a:solidFill>
              </a:rPr>
              <a:t>/2</a:t>
            </a:r>
            <a:r>
              <a:rPr lang="en-GB" sz="2400" dirty="0">
                <a:solidFill>
                  <a:schemeClr val="bg1"/>
                </a:solidFill>
              </a:rPr>
              <a:t>1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397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Выводы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081991"/>
            <a:ext cx="7193280" cy="4776009"/>
          </a:xfrm>
        </p:spPr>
        <p:txBody>
          <a:bodyPr>
            <a:normAutofit/>
          </a:bodyPr>
          <a:lstStyle/>
          <a:p>
            <a:r>
              <a:rPr lang="ru-RU" dirty="0"/>
              <a:t>Не смотря на невысокую оценку многих аномалий и классов, предложенный подход оказался вполне пригоден для поиска полезных кодовых аномалий</a:t>
            </a:r>
          </a:p>
          <a:p>
            <a:endParaRPr lang="ru-RU" dirty="0"/>
          </a:p>
          <a:p>
            <a:r>
              <a:rPr lang="ru-RU" dirty="0"/>
              <a:t>Дальнейшая работа может быть направлена:</a:t>
            </a:r>
          </a:p>
          <a:p>
            <a:pPr lvl="1"/>
            <a:r>
              <a:rPr lang="ru-RU" dirty="0"/>
              <a:t>на автоматическую классификацию для отсечения </a:t>
            </a:r>
            <a:r>
              <a:rPr lang="ru-RU" dirty="0" err="1"/>
              <a:t>неинтересующих</a:t>
            </a:r>
            <a:r>
              <a:rPr lang="ru-RU" dirty="0"/>
              <a:t> классов и фокусирования на интересующих</a:t>
            </a:r>
            <a:r>
              <a:rPr lang="en-US" dirty="0"/>
              <a:t>;</a:t>
            </a:r>
          </a:p>
          <a:p>
            <a:pPr lvl="1"/>
            <a:r>
              <a:rPr lang="ru-RU" dirty="0"/>
              <a:t>на объединение двух подходов к векторизации и обнаружению аномалий (в настоящей и похожей работе).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14594" y="79023"/>
            <a:ext cx="4656032" cy="612643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024783" y="5586883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2</a:t>
            </a:r>
            <a:r>
              <a:rPr lang="en-GB" sz="2400" dirty="0">
                <a:solidFill>
                  <a:schemeClr val="bg1"/>
                </a:solidFill>
              </a:rPr>
              <a:t>0</a:t>
            </a:r>
            <a:r>
              <a:rPr lang="ru-RU" sz="2400" dirty="0">
                <a:solidFill>
                  <a:schemeClr val="bg1"/>
                </a:solidFill>
              </a:rPr>
              <a:t>/2</a:t>
            </a:r>
            <a:r>
              <a:rPr lang="en-GB" sz="2400" dirty="0">
                <a:solidFill>
                  <a:schemeClr val="bg1"/>
                </a:solidFill>
              </a:rPr>
              <a:t>1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791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 за внимание!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3716938"/>
            <a:ext cx="8229600" cy="208096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ru-RU" b="1" dirty="0"/>
              <a:t>Петухов Виктор</a:t>
            </a:r>
          </a:p>
          <a:p>
            <a:pPr>
              <a:lnSpc>
                <a:spcPct val="150000"/>
              </a:lnSpc>
            </a:pPr>
            <a:r>
              <a:rPr lang="ru-RU" dirty="0"/>
              <a:t>Студент группы </a:t>
            </a:r>
            <a:r>
              <a:rPr lang="en-US" dirty="0"/>
              <a:t>M4238</a:t>
            </a:r>
            <a:endParaRPr lang="ru-RU" dirty="0"/>
          </a:p>
          <a:p>
            <a:pPr>
              <a:lnSpc>
                <a:spcPct val="150000"/>
              </a:lnSpc>
            </a:pPr>
            <a:r>
              <a:rPr lang="ru-RU" dirty="0"/>
              <a:t>Кафедра Компьютерных технологий</a:t>
            </a:r>
          </a:p>
        </p:txBody>
      </p:sp>
      <p:sp>
        <p:nvSpPr>
          <p:cNvPr id="5" name="Subtitle 5"/>
          <p:cNvSpPr txBox="1">
            <a:spLocks/>
          </p:cNvSpPr>
          <p:nvPr/>
        </p:nvSpPr>
        <p:spPr>
          <a:xfrm>
            <a:off x="1371600" y="6132447"/>
            <a:ext cx="6400800" cy="30479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600" dirty="0">
                <a:solidFill>
                  <a:schemeClr val="bg1"/>
                </a:solidFill>
              </a:rPr>
              <a:t>Санкт-Петербург, 2018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Постановка задачи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199" y="2174150"/>
            <a:ext cx="8368145" cy="4503742"/>
          </a:xfrm>
        </p:spPr>
        <p:txBody>
          <a:bodyPr>
            <a:normAutofit/>
          </a:bodyPr>
          <a:lstStyle/>
          <a:p>
            <a:r>
              <a:rPr lang="ru-RU" dirty="0"/>
              <a:t>Аномалию сложно описать в терминах классических алгоритмов, «</a:t>
            </a:r>
            <a:r>
              <a:rPr lang="ru-RU" dirty="0" err="1"/>
              <a:t>нетипичность</a:t>
            </a:r>
            <a:r>
              <a:rPr lang="ru-RU" dirty="0"/>
              <a:t>» может быть выражена в самых разных свойствах</a:t>
            </a:r>
          </a:p>
          <a:p>
            <a:endParaRPr lang="ru-RU" dirty="0"/>
          </a:p>
          <a:p>
            <a:r>
              <a:rPr lang="ru-RU" dirty="0"/>
              <a:t>Будем решать задачу обнаружения аномалий, уже поставленную в области машинного обучения</a:t>
            </a:r>
          </a:p>
          <a:p>
            <a:endParaRPr lang="ru-RU" dirty="0"/>
          </a:p>
          <a:p>
            <a:r>
              <a:rPr lang="ru-RU" dirty="0"/>
              <a:t>Данную задачу можно разделить на две подзадачи:</a:t>
            </a:r>
          </a:p>
          <a:p>
            <a:pPr lvl="1"/>
            <a:r>
              <a:rPr lang="ru-RU" dirty="0"/>
              <a:t>векторизация кода,</a:t>
            </a:r>
          </a:p>
          <a:p>
            <a:pPr lvl="1"/>
            <a:r>
              <a:rPr lang="ru-RU" dirty="0"/>
              <a:t>поиск аномалий.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4414407" y="79023"/>
            <a:ext cx="4656032" cy="612643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055581" y="5586883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3</a:t>
            </a:r>
            <a:r>
              <a:rPr lang="en-US" sz="2400" dirty="0">
                <a:solidFill>
                  <a:schemeClr val="bg1"/>
                </a:solidFill>
              </a:rPr>
              <a:t>/2</a:t>
            </a:r>
            <a:r>
              <a:rPr lang="en-GB" sz="2400" dirty="0">
                <a:solidFill>
                  <a:schemeClr val="bg1"/>
                </a:solidFill>
              </a:rPr>
              <a:t>1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784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Существующие решения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2328176"/>
            <a:ext cx="6898193" cy="4529823"/>
          </a:xfrm>
        </p:spPr>
        <p:txBody>
          <a:bodyPr>
            <a:normAutofit/>
          </a:bodyPr>
          <a:lstStyle/>
          <a:p>
            <a:r>
              <a:rPr lang="en-US" dirty="0"/>
              <a:t>Graph-based Mining of Multiple Object Usage Patterns</a:t>
            </a:r>
            <a:endParaRPr lang="ru-RU" dirty="0"/>
          </a:p>
          <a:p>
            <a:endParaRPr lang="ru-RU" dirty="0"/>
          </a:p>
          <a:p>
            <a:r>
              <a:rPr lang="en-US" dirty="0"/>
              <a:t>Detecting Object Usage Anomalies</a:t>
            </a:r>
            <a:endParaRPr lang="ru-RU" dirty="0"/>
          </a:p>
          <a:p>
            <a:endParaRPr lang="ru-RU" dirty="0"/>
          </a:p>
          <a:p>
            <a:r>
              <a:rPr lang="en-US" dirty="0"/>
              <a:t>A Fast Automaton-Based Method for Detecting Anomalous Program Behaviors</a:t>
            </a:r>
            <a:endParaRPr lang="ru-RU" dirty="0"/>
          </a:p>
          <a:p>
            <a:endParaRPr lang="ru-RU" dirty="0"/>
          </a:p>
          <a:p>
            <a:r>
              <a:rPr lang="ru-RU" dirty="0"/>
              <a:t>Детектор аномалий в программах на языке</a:t>
            </a:r>
            <a:r>
              <a:rPr lang="en-US" dirty="0"/>
              <a:t> </a:t>
            </a:r>
            <a:r>
              <a:rPr lang="en-US" dirty="0" err="1"/>
              <a:t>Kotlin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4414407" y="79023"/>
            <a:ext cx="4656032" cy="612643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055581" y="5586883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4</a:t>
            </a:r>
            <a:r>
              <a:rPr lang="en-US" sz="2400" dirty="0">
                <a:solidFill>
                  <a:schemeClr val="bg1"/>
                </a:solidFill>
              </a:rPr>
              <a:t>/2</a:t>
            </a:r>
            <a:r>
              <a:rPr lang="en-GB" sz="2400" dirty="0">
                <a:solidFill>
                  <a:schemeClr val="bg1"/>
                </a:solidFill>
              </a:rPr>
              <a:t>1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326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Цели исследования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2328176"/>
            <a:ext cx="7437120" cy="4529823"/>
          </a:xfrm>
        </p:spPr>
        <p:txBody>
          <a:bodyPr>
            <a:normAutofit lnSpcReduction="10000"/>
          </a:bodyPr>
          <a:lstStyle/>
          <a:p>
            <a:r>
              <a:rPr lang="ru-RU" dirty="0"/>
              <a:t>Разработать решение, позволяющее на некотором наборе исходного кода на </a:t>
            </a:r>
            <a:r>
              <a:rPr lang="en-US" dirty="0" err="1"/>
              <a:t>Kotlin</a:t>
            </a:r>
            <a:r>
              <a:rPr lang="en-US" dirty="0"/>
              <a:t> </a:t>
            </a:r>
            <a:r>
              <a:rPr lang="ru-RU" dirty="0"/>
              <a:t>и байт-кода осуществлять поиск аномалий</a:t>
            </a:r>
          </a:p>
          <a:p>
            <a:endParaRPr lang="ru-RU" dirty="0"/>
          </a:p>
          <a:p>
            <a:r>
              <a:rPr lang="ru-RU" dirty="0"/>
              <a:t>Провести ряд экспериментов, направленных на получение большего числа аномалий</a:t>
            </a:r>
          </a:p>
          <a:p>
            <a:endParaRPr lang="ru-RU" dirty="0"/>
          </a:p>
          <a:p>
            <a:r>
              <a:rPr lang="ru-RU" dirty="0"/>
              <a:t>Произвести сравнение полученных результатов между собой и с результатами похожей работы</a:t>
            </a:r>
          </a:p>
          <a:p>
            <a:endParaRPr lang="ru-RU" dirty="0"/>
          </a:p>
          <a:p>
            <a:r>
              <a:rPr lang="ru-RU" dirty="0"/>
              <a:t>Получить экспертные оценки результатов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4414407" y="79023"/>
            <a:ext cx="4656032" cy="612643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055581" y="5586883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5</a:t>
            </a:r>
            <a:r>
              <a:rPr lang="en-US" sz="2400" dirty="0">
                <a:solidFill>
                  <a:schemeClr val="bg1"/>
                </a:solidFill>
              </a:rPr>
              <a:t>/2</a:t>
            </a:r>
            <a:r>
              <a:rPr lang="en-GB" sz="2400" dirty="0">
                <a:solidFill>
                  <a:schemeClr val="bg1"/>
                </a:solidFill>
              </a:rPr>
              <a:t>1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774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199" y="1236509"/>
            <a:ext cx="7582619" cy="827311"/>
          </a:xfrm>
        </p:spPr>
        <p:txBody>
          <a:bodyPr>
            <a:normAutofit/>
          </a:bodyPr>
          <a:lstStyle/>
          <a:p>
            <a:r>
              <a:rPr lang="ru-RU" dirty="0"/>
              <a:t>Научная новизна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2328176"/>
            <a:ext cx="8340436" cy="4331416"/>
          </a:xfrm>
        </p:spPr>
        <p:txBody>
          <a:bodyPr>
            <a:normAutofit/>
          </a:bodyPr>
          <a:lstStyle/>
          <a:p>
            <a:r>
              <a:rPr lang="mr-IN" dirty="0"/>
              <a:t>…</a:t>
            </a:r>
            <a:r>
              <a:rPr lang="ru-RU" dirty="0"/>
              <a:t>заключается в применении алгоритмов обнаружения аномалий для тестирования производительности компилятора и дальнейшего возможного обнаружения проблем в ней (путем поиска экзотических примеров использования языка)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4414407" y="79023"/>
            <a:ext cx="4656032" cy="612643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055581" y="5586883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6/2</a:t>
            </a:r>
            <a:r>
              <a:rPr lang="en-GB" sz="2400" dirty="0">
                <a:solidFill>
                  <a:schemeClr val="bg1"/>
                </a:solidFill>
              </a:rPr>
              <a:t>1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167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6878320" cy="827311"/>
          </a:xfrm>
        </p:spPr>
        <p:txBody>
          <a:bodyPr>
            <a:normAutofit/>
          </a:bodyPr>
          <a:lstStyle/>
          <a:p>
            <a:r>
              <a:rPr lang="ru-RU" dirty="0"/>
              <a:t>Анализ задачи: векторизация кода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2328176"/>
            <a:ext cx="7823200" cy="4529823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Разные подходы к извлечению признаков:</a:t>
            </a:r>
          </a:p>
          <a:p>
            <a:pPr lvl="1"/>
            <a:r>
              <a:rPr lang="ru-RU" dirty="0"/>
              <a:t>ручное извлечение,</a:t>
            </a:r>
          </a:p>
          <a:p>
            <a:pPr lvl="1"/>
            <a:r>
              <a:rPr lang="ru-RU" dirty="0" err="1"/>
              <a:t>автокодирование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/>
              <a:t>Будем использовать </a:t>
            </a:r>
            <a:r>
              <a:rPr lang="ru-RU" dirty="0" err="1"/>
              <a:t>автокодирование</a:t>
            </a:r>
            <a:r>
              <a:rPr lang="en-US" dirty="0"/>
              <a:t> </a:t>
            </a:r>
            <a:r>
              <a:rPr lang="ru-RU" dirty="0"/>
              <a:t>путем разложения на </a:t>
            </a:r>
            <a:r>
              <a:rPr lang="en-US" dirty="0"/>
              <a:t>n-</a:t>
            </a:r>
            <a:r>
              <a:rPr lang="ru-RU" dirty="0"/>
              <a:t>граммы — оно позволяет извлекать неявные признаки:</a:t>
            </a:r>
          </a:p>
          <a:p>
            <a:pPr lvl="1"/>
            <a:r>
              <a:rPr lang="ru-RU" dirty="0"/>
              <a:t>Их сложно извлекать вручную и интерпретировать человеку</a:t>
            </a:r>
            <a:r>
              <a:rPr lang="en-US" dirty="0"/>
              <a:t>;</a:t>
            </a:r>
            <a:endParaRPr lang="ru-RU" dirty="0"/>
          </a:p>
          <a:p>
            <a:pPr lvl="1"/>
            <a:r>
              <a:rPr lang="ru-RU" dirty="0"/>
              <a:t>Но они могут вносить существенный вклад в формирование аномалий</a:t>
            </a:r>
            <a:r>
              <a:rPr lang="en-US" dirty="0"/>
              <a:t>.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Произведем сравнение с ручным извлечением, используемым в похожей работе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4414407" y="79023"/>
            <a:ext cx="4656032" cy="612643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055581" y="5586883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7</a:t>
            </a:r>
            <a:r>
              <a:rPr lang="en-US" sz="2400" dirty="0">
                <a:solidFill>
                  <a:schemeClr val="bg1"/>
                </a:solidFill>
              </a:rPr>
              <a:t>/2</a:t>
            </a:r>
            <a:r>
              <a:rPr lang="en-GB" sz="2400" dirty="0">
                <a:solidFill>
                  <a:schemeClr val="bg1"/>
                </a:solidFill>
              </a:rPr>
              <a:t>1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11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14592" y="79023"/>
            <a:ext cx="4656032" cy="612643"/>
          </a:xfrm>
        </p:spPr>
        <p:txBody>
          <a:bodyPr/>
          <a:lstStyle/>
          <a:p>
            <a:r>
              <a:rPr lang="ru-RU" dirty="0"/>
              <a:t>Проектирование и разработка системы управления информационной базой сканера безопасности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926591"/>
            <a:ext cx="1083052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092272" y="890014"/>
            <a:ext cx="1005948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AutoShape 4" descr="data:image/png;base64,iVBORw0KGgoAAAANSUhEUgAAARkAAAA/CAYAAADUkryIAAAgAElEQVR4Xu2ddVhV2dfHP3R3qIgoKOrYLWN3B9boOHaM7Yw16tg9dmIntmMithhjdyMoAoJ05+XmeZ9zwcIAHXXw9977PPPHyD5nr73WOt+9aq+tJQiCgOan4YCGAxoOfCUOaGlA5itxVvNaDQc0HFBzQAMyGkXQcEDDga/KAQ3IfFX2al6u4YCGAxqQ0eiAhgMaDnxVDmhA5quyV/NyDQc0HNCAjEYHNBzQcOCrckADMl+Vvf/NywWVErlchkKljYG+Hjo62v8NIZpZv1MOqFDI5aRnyDExM0XnX65CAzL/koF57nGFlNB7l9jndQ5lqbr83KIWDmYGeY5MDUF5mAOClOBb/zB90kqchs5gYosy6Gp9Pr0akPl83uW9JwUVicGP2LZ4LZdk+eg5pBcNSxdET/tfaEjeW6WGoq/OAQFZfBjenssY7+XPpIUr+aViQT5XizQg89UF9u0myEgK58zW+ey9msSPXQbSqUllLPR1PqgcgqBCLs0gQ6pAR08PLUGJVCZHV98QIyMDdLU1bta3k14em0lQkhT6mK3LZ3Aq2prxs+ZSraAZ2lqfDjUakMljsv1sclQy7p/cxdLt3tjV6EC/Tq0oamPCB3VCEJClxPH4xiUu3g5AbmqLrbUBiWGhCNbFqd+gLqWcLNHAzGdL5Lt/UFBKeXbZm/mz1qGs25cZv7Ulv7H+J1s0GpD57lUhcwGSsPssnzmHS4oiDPx9CI1+yMFNElTEhYYQ8OAON27e4cyTNJr360FDkyBWHn5OuQat6Fq/KLr/I/zRLONzOCAgjQ/n8NYVbLwUSrffJtLhxxIYfKL7rQGZz+F9XntGlsrV3auYuesslX8eypD2TbAz1v34jiOokKSnExdwh/2nLxOg58q43k1JOr8Zz/upuLX6hVZlCqCt/WF3K6+xQUPPl+eAoJQRcvskS1asJda5JROHdqe4rfEnWTMakPnycvnmb0x/fotlMyZzXqs0I/4YTcNidujk6DsLiKnuyFunOHDmMqpK7ejn5sDfK1fhK7egZu1GlC/mgENB23+dwvzmDNFM+MU4IDZpkMSFcGirB9suh/Lz0D/pWKsMhjq5j81oQOaLieM/epFSwv2/N/Dn0n2U7Duacd2bYWuQy8oGpYSbR3Zz+qovVboOol4hbdbP2cSdsCSqu7eilltlihXUxGX+I8nmjWkFAaVcQsA1bxas9kReviOT+3fGxcoo1/RpQCbXrMqbA2UxAWxYOIcNj2DcjOm0K++QCysmay2CgtjwMGKT0rF3KoKVIYQHhBARn4JVYScK2NtgpKdxl/Km5L8dVYKgJDnMn60LlrI3wIhxc0bTsExB9HK0ljNp1IDMt5PVl59JUBJyeQ9zps8jsnQ3/poynOIWern3lwUBVVbPMq2XCqNSoRIVQ0tbnZl69e9fnnrNG78XDoiZyNR4ruxZx7JdJ6k9bCo9m9XESj93FrMGZL4XQb+PTlkS57etZfyyE1QZ/Cez+9XH9BMj/9/z8jW0fzsOqGTpPLt2nMnLNqJX4xem93KnSC5dJg3IfDs5ffGZZNFP2LR6McuupDBywgx613J+t65FEPjS/VU11s0XF2Xef6FKTszTWyyYsRAfnXIsnjKQms62uSrO04BM3hfv+ykUBOIenmXV4nlcUBVn4vRZ1HYye3usoEImzSAtPSPTBQLEbEFu2jqLQPIWmIhulbYeBsbGmBhoqme+V7X5bLoFFanRgexdOpv1N9IYPGM6HasVRz8XlrMGZD6b6//xgyoZT07uYuH8NSSX68Ccmb9RxCSbj6xM58ndmxw7eYGY9Az1rmNsaoqBgQGoRNh596dUKlGkpyFTKFC8Ed0RxFiNoT1V6zSkea1Sn1yQ9R9zSzP9v+aAgCw5jkt7PJi98wx1Bs5gRNuamOYiLpO3QOaVaS/uoh/hypsugLjj/msGfn8vEGRJXNyxgalrTuPcrj+LRrtjnn1XEdPbZw8zd9ZcvG/6g4EddVq1oXHNChhrKd+7aLlcjjQxgdT0dCQKBZLUZCJDA/F97MezWBWNug1l9uRh/GCT+xTm98fdf0nxv9TPTEszh2/gX5L4OY8rM1J4ePZvhi/chlnD/mwc3h57k5xP+OcpkJFEBeIfK8XaoQhOHwkqqRRyEiJCSFQZYJcvP+aG///Md0VSGAc2LmfeiSBa9BvBxA5u6GVHW0EgNeoZB9fNZ87yLfilWlCxfT+mjupHneL27y+yy3KnxMOTSoWc9NRkokKDuHfzCkf3eeOvLMzgyTPo06T4u/N9jub+rz0jCMglKYQ/D0Omb4aTc8FPsvpkKYmEhQQj5C+BSx4DckEhIeTOWcZMXMLTYs3ZN2sALpbGOUowz4CMJDqA3duPEGX9A13c61LY4sMIqVLICL9/hVOX7pK/Ul1qVS2LWS7Mthy58a0HKNJ57u/HvXu+YO9MhQrlKWRrmivLLD3sEZ4ef7HxoYLuwycytFHp9z4nqOTE+V3BY9Yslu0+Q1qBEnQZOoaxvdtT0t7sI3OJsZvMGI5KpUSWlkTwvWvsXr8fRTE3+v3eA2fz1zISpCkEP3nMnYdPSNKxomKVqpRzsX87EK3MIDwoiGfBkSjEZloqBUodAxwLO2NNIs9CIpEotRGUSuToU7xKNQropBAa9IygyBT09HTQMbWjdEkXLE0Mc8WnbypSQUCRkYzv2VNcvveCkq3bU6NUoVzFLV7SqUiO5tLhv7kaoUPHfr0papmzpfA5axStkuBHt7jyOAJBW5v8rmWoXK4k1h8r5FTJiHp8jTkjpnFOrzRr10+jWgHLHKfPGyAjiWXfjo0cupdEz0G/Ubu4HfofKVsWd9mM+HDOHzvCxVBo2b41VVwLfNW+KUq5DJlUirahIfq6n1CL8jERKNIJfnSDHUvWcFHqQJ8RQ3Cv6pyLQ4kCCQE3Wb9oOqfjrRgwdibtKzp9YCYBQS4h6PIxJkyZxe5LD3EqW5XhYyfRo3VDbI31clQScYA6YKzIIPL2GbweJlCiVlPql7B79awqI4UQ3+t4rNuMT4INE8eOpl1Fx7eBQJlB2LNHeG/ahs/J86QUKU6rn3vRsHIFrOVhnD1+kM3Hb5KRrxy93ZtQq34dHEnA99oZ1u3y4oWeA23bdcK9Vnms8iDIqI9p+J5m2/5DpLt0YGj72lgb6X/c9c/GfUEpJ/zRFfbsPUGyc11G9GiMeS5L+DOD+mJtU871TdLkGG54ezJvw16eJJnw08DfGNy9JfkNPnLuXlCS+Pwhm6aMY2d4fuZtWEg9J+sc9ScPgIyK8Cu7mL/nNLo1+zPd3U19LiLHmIygIPLRNfbuPYisTFO6Na9LPlP9HBf8uQNSw/x5ePc6cpcfqezqgrHuF2iCIPZzyUjl/NppeFxOovXQsfSo7ZozyAgKwm6eYNn0idw3Kc1vU+bR7AeHDy9NLA2XpXF17yqmzl2Mz9N0yjToypRJI2lRrShGucgQqF8uWjUKCUnpcnQNTDB7w01Vt/yMC2DJgr84HmvNnBnTqO5g+jZNggqFTMLt3UvxXObBnR8GsmHZ77iYGKEtT8Hv+gmGzduERcN+rO7TFGtLU3REYHt6k5UnrmPkWpuB9cphZWKAtrZ2nrNk5CkxeO9axeHHyQz6YxpV8hl/ejGj6G6lJ3Dv+F52X3xMrYF/0vYNMP+gkFUyYsKCOH0tkuata2Bp8PHNQ6VUEO17maVzJrDS15RRU6Yxpm3Vj+uCoCI53I9tM3/D804KQzx20L2yS46f1BcFmbdSo+8JyL7++xsgIolly5rFnAiUM3T8NGoUeB1QfDn+ZSpV/P/XaVUBeVIkJw7s51SgQPc+P1GhsB2670EntckvZkuUKgRtHfT1dN7J76tUKvVurVbe7O8QlITduMgpr9NYNe1IQ7eymOq9BJnM3ePV7yOB6Ffrf3OMIOfqpiksOh1F44Hj6FW7WCbIfCygLdJz8xjLZozD36IyI6bNp66LfY7Czkh4zoGFk5npsQNfvSLU6z2CeUN/ppKjFbncLD86R+rTK8ydt5bAgvWZN74bBd+7K6p4dmorO1et4qh5O7av+gNnIy1kKTFc91rH8EV7kNf8FZ+5/bE31CUjJZpL3sd58EKJ++AeFDbN4XR5jlzI3YDsaf43deLtv73W5bjHPqxZt5zIKn8wt0sNjN6zD2XX6fdRI1ozsc/usN7zAJKi9RjTowlmOQlImcFzvwdsPRDMgJFtsTPOYcMVFIRc92LayKFcs23BtGnikZQCauD+cB2UQHpMCN4rprLcx4+eCzzp5+aaI0NzBhlBQJoaR0xMHCky0NE3wd7eBgNBRkJsLCkyAVMrayyNBMICn/EiJhH0jbF3KExhx/yYGuiilEmIfRFM0PMw0gQdzGzzU6hQIewtTJCF3WHp6iNEWFdh9ojmmOpoqU8HpyXF8TwknAz0sLMyQZGaTFyKFBPbfBRyLICpgR5aCgkPfA5z4MQNynXuTeNKJTF59fFn7rxKaSqBN8+ydccuTt/0R9/eicbtutC6QW1cC9pjqKcLqgyePvQnIDSF8m7lKGBjjnpzV8cjFCSEPcVr21r2XH6Gm3t3OtStRkGHAlga65ISG0lQcCjRCanomlrh6OSEYz5rxE0+KTqckNBw5IbmWJjqI0mIJ1Wmwlxcv0MBzAxFt0sEmaks8gmnZqfe1C9iQrpUmcmjl2PeB3oiyMxewgvHRoyfPIQydtlqZN4jenV8xv86C6fPYO3B8+gVLUffUePp37YRTlYmuSqs+vBOKufpqa3MXn8E+3ajmPZzDQw/kPaLuXuMQ5uXsvapBYs3bKKGjTZhDy/hsXAJm88+wqrjaM7P7Y+NrkDI3bMcvXQdu7q9aV/e8fPBUIyXyKXExcWSmJyClo4OJtb5yWdujCQpmrDYFPSNzLC2sUJPlszzoCDC45LRNjDGwbkkzgVt0BeUpCbEEBz4nIiENPX4fIWcKOJoh6GOnEfH97B12ymazPagQRHzV5aW6N4rMtKIi4wgLCoJha4B5nb2ODnYv62vL5krtuFICOfYlg3cSzbnl98GUzyn2IwIMo8fsml/CENGt8oRZAR5Ctf3rWXAwEmkVaxP185dKG9jiqWDE6VKlcDe8v36IE2I5OzWhcw7eJ2fZ22k/49FvwTIKAk8v5XVazdy5H4S+Su1ZMzvvSmS7M/a+R74JJrSsXMrimndw+fqC4pUqIFJYgB+MfrU7tyDllWceH71KKu27gXHclR2seTK5VtYVmjBkF/aYPzsOMv3+6BXqx9T21RBWwS15FiunTzC36cuEhr2AhMzCwrlc8BQW45fvIoGPfrSrV4ljLVVhN8+z64Dx8CtPT0aVMHG+I14iSAn0u8uuzZs44mWLVUruKIKvcs/Fy+Qkq8CTVu1o8YPhdGXxnDm/D1ClQXp83N9iubPCogKAhnJMdw6sQeP9Vv4xy+Kwk4ulK5Sh2a/9KBtaRM2zfqL/S+0qF21JEn37hFm6kK3Pl2o52rG3YN78PBYzS1MKVq8EKVdnNGOj+BFEjTqNowONctipKvk+qbJTN98HLlTSaqUdkU7LpzQxNdjjPWy1b+8tGRmLyGsYEMmTBnKD7kAGTXoytK4f3Yfc+bO5+i1JzhXa8LgUePo0qg6loa6n27eZ6mYIE3EZ/Mq1p4NpM3Yqa96wr6567/cIWPvnOTwlqWs9Ddk4fotVNJP5MIxL3yDwnh84Rr3i7XgwMKhWKeH4XXwCDelzowb0Aybl3z4WKlDtgrn12eylCRFPWPr5o1s3elFqokTnUZO5Lf6Rbm9bzmjl3jxQ9tf6NqyFhm3D3D0bhwVqv+I6ukFToTYMWj6OGoaxuK1bguH7ydR7sfy6Ppe4nKaHSPnjKV+EQNO7lrN6jNhzPNYRgnzzIynuGFK4iO4cmwf2/afhcJu2JrEcuaFitFjx9KlVD7xAGFWVXaWVaR2mZK46bWdA75xNOk9lIYu1tncw2wWtEpKiN8jNh0IYejIltgYvXaX3meZKBJesG/VFLpP2Uk+1x9o3vBHLBIjuOIbSsVuo5jU3x1703eDztLEKM5tXcTMfZdpM2EVYxqX+QIgA8jTk3l67Tgea3cS71KPUYN6UCzjCTt3HSfMuiK1TANZt+M4Rdv0Y2jnhqiCb7J7xyFCLCvxU1UrvHdsJdC+GhOG96agMoJNqzbzRLsog3/9CYunp9h05DL53YcwvEFpEJTEhQbic/ASafIY/O6eIdamLL37D+AH3UjmzFtAUuE6/DliKM5muiQH3WXbfi+CbX9kqHttClkYvRaGUkKg7yPOXA6mjFslSrsWQEcpJSbwPocOH+P8nWBMzYzR1ZGjNHekfsv2tK1ZHgujl0Al9lxRIU2K5Nzh7Ww685C67fvgXrMClmam6Mf7MmvaYp5YV2ZY7zYI93zw9L5BoeZdGNjKDVMhjQubpjB39wUsWg1jzC8tsXp+hfWe+8ko354JvVpgZwRXN09ixqZTWLcfychOjTELfnuMfXbTVyUn+LI3i2csJ6ZoIyZNG5Y7kMkK4GbEh+KzYykLl23lcoQOpZr/wqQ/h9K6XGH0cjLLP6BS4mnwTStXcDrGjD+n/ElFcWFZPYST0zIwMDbB2NBAbSEmPf6HoztWMvealFlLV1I06jaH70bh7FqISK/lbI5wYcO6yeg/PseBi77U7jGcmk7m6kyVoFSQkZpMskIXWyszdN6MJ4kfZ0YKYcGBxAnmlHR1wkS0VF/Gk5Ry4l74c3DNcjbdkjB0yp90rFIIfx9vlq05R7spw9B5cApP78uUadeH3i3ckAVex2PmPC4V7c6fJSNZveMadYeNpbubA/7HNrP2tD+Nh0ymc2kzjm1bw7oH+qxZOh5HAy21JSxNjubyvs1M23qNMt36M6F5Sc56bWfpqTAG/zGWblUcUaSnkiTTxsrSFL2s62uU0nT8Lx9m1fknVGvVg66VC79lxYkxFZkkHakyy1dXSnnu95DV3i8Y81tLbA111VXeotutp6+vLsB81WNIUJEUfIeV4/sx55ouv/w+gbEdK5Fw5ygjp68hxKwGOzxnUb3gu5mjlyAzYcc/VB66gDW/1PwyICPuRmlRgXitW8HBZxI6DxxEcXk01+4GUrpRbSL2b2DqxtNU7PwzzSsXQxodxPkLN0mxKUv9ggr27b/KDz3GMHdQffQyEvG//4B4LQtKlSpG8rUDrDh0CdvWg5nQtJxaMZMTovH1DSXiyQ1OX75FsaZd6dmyNvovrjNxyhSiizRi0h8j+cHKgLTQe2zbe4gnplUZ1rEuha3e6NqlkpOUGEtQcCTRYaE8fRGLqZ0TVaqUwt5Yi/AAX/wCgknVNsE+f2EKF8iPS9GCmBi+3cdUJUnk0tHtrDt5h4Zdh9CxRnm1matKjebcgWPcjUhE31yP1GA/bj+JpWzHfgxxFzMLAlc3TmXh0WDc+vzBoOZlSX5wltVrthLt2orJ/duQz0SLqxunsOBoCA0GjqdPw5IkPTj31pj82XcURToPju9n1tS1KCo1Y8as3IMMiMCpIPbpPbYuX8qSnYcJ1bfDvf9vzBnai5L22YK1OaqQersm1vc8yz22EF6oAXNGd8dWTwuxR2x44BPO3wmneMVylC+WX90eQBZxH5+Dmxm2/TEjJ0zEMuw+EitX6pe35/iiCWwOdmTpjF4EH9pPRPVuDG72ukmSIjUe31vnOZ3uyIBGlTB508pTyYkP9WXj0pVclxVh+tShlLR9w40ULbmMFB6d3ceMlXvJ134YU1uWwvfUPg4nVmBsp8J4r1iMx+FbVOvYiTolHZHHh3Bk7wFu6lajZ4nn+ERYM3neQuoU0Cc66DH3guIpUr4KxUwk6u7+626r8PCYQxHDzPWLbuCs6fPwLdCc1VP7UsIMAn3v8ThSRjk3NwrqSwl4cJVTCZZ0rVcJG6PMWIpKJiHg+hGWn3pEpebd6VHd5S2QSY0K5uJJb/55HK4er6VSEBcVgc/DZFo0KKWO4Yggo2dgSMmqNWhYvx72RlmAq5ISeuMY43r25I5TY6Ys9KB9UUP8L+xj2MSlPNWryPZdi6j7nszRS5CZvOsCdX5fxPxObjlqSM4xmaxdQJGRwv0zf7N41wmcazajhKUJsXIrOjcvySWPRUz2/IdqXX6macUiqDLSiUqSYOXggO7TWyzbfp2aQycwp19NDBB9YzkqtNHVhWCfXaz0uoR9q8GMVYOM2H5ARXpcOBcO7+LvG5G06tWfFpVdibngycSZy9GtN4BJI/pSxFSX1JC7bPv7EE/MqjK8U723QUZQkRYfypVj+9l/+jbhaSBXaWFubUGzFi1pULs6Nsb6CPJ07t3y43GYnIZNq+BklxWTyWLfK5A5dZeGPw+ikXM+FEolJoYyTu7bw4VncVjnK4CFJBq/55E4t+jJoJa1sTaE61umsuhUFHX7jubXhsWJu3+W1Ws9iSnWWg0y9iZaXBNjMqeiaDZoHD1quxCbbUy+d0Amjdvee5k6bR26VVowa/angIxaoCgz0tSp4cVLlnLgzHUK1GrHjNlz6FC+YI5K884AZQZ+p/exfPtJ7Fr25Y+ONRFtQV1BQUzEC+4HJuJUzJmiDpbq3VQecZ8zh7bw69ordOjQDSdrC6q0aEZ5gwQOLpvOkotSevxUjfgYPXqOGICzpUGmdSrGVSQpBD29zx1lftqUd8HwzYvrVAqSooLx2n2Ax1I7fh3QiSKWJm+Rq45LBdxm5bxZ+OhUZkbXegQcOojVoEk0sUhk1+KFeBy9T82fOlCruIM6/f88PAFtQxMkd/dwNqMoMxcsokY+I0RrQqEU0NbVRTs9msOeK1h3F1Yun0FhEWSkqfhePMjweVso02sqszu6YayrhVKhQKkS1DdEIE3jRZAftyTmNC5bFHP9TCBQg8xVEWQeUqlFD3q4vQ0y6bFh3Lh4hmtPIjLXp5KTEB3J9YeJ1K1XGsOs7Keuvj7FylWhZg03bLKygYI0mTvHPPmp2wQc3fuxZOkcftCJ48o+D/5YuIPIwm3Zt2EKVR0+bMmIIFPj90Us/mIgo96sFMQE3mH9svmcuB+FY/k6uHftTqvytpxfNJdJB/z4afJkBjcujY6gJD4igsjIaKIe/sOK9aco3H0sfw1pjLkWpCcn8iIkHCN7O1Lvn2DHsas4tB7MoPqlsyxbgZTQhxzcspFzCfnpN7gX1R10OL5mDhO9n+I+dCKj21TFRFsgxvcS23YfJLFYUwa416GA+RtFWioZzx/dZt+eY2g7ulKxbDFkSVHcvXSC236haDtXo1H1CpjLIjl18xkmRWswvEtDnKzf7vIvgszFI9vZcOoeDX8eQBlJHJEJyRgbRLN+7XEsG/3MoK4N0Au8zuFjp5GXqk2jyqWwsC1I3OG56sxRvb5j+LWB6zsA8gpkTkfRbGAuQUYp4ZHPfmZPW4OsTDOmz/xUkMn8YEW3ac/mlUzffhaXhl2YO7IvFQuYfzLIqNKiOblnE1svhdC0TTN+cLDB1KkMBuGPuOP/AnOXclQp7YKl6IZqgSohgOtHd9F95AqcGv1Evz6/0qZuKXSSo/DZsoDflx+iWMWyDJq5ipYl82Wa+WIwNDmau1eu8SLDgHI1a1DM1uztBl2ipaKQkhgfT7pKH3t7awyy354p9kZJjuTCXg/Grz2NjVNxSpRvxuQ/OmOYEsaB5StYdymKbhPG0NWtGNooSYgI567POR4EnOdQoAHT/lpAQxcrkKUTFxWCf5oZVfLDsR3rWf/AiLVLxuBgIIJMCg/O7eWP5XtoO24pfX90RcxLiHGxyMgY0jIySAx9RmiSwA81alIinxW6ovunLupL4d6JXWy+HEz9rkNwL18wMxmR9RNjPeJmLVdmnUFTZRDq9wjPQyEM+r0V1m/EZHR09dDT030V2BckCVw7tAb3oeuoOmw6m8Z1Qiv0HlsWz2b1sXtU6j+DRcM64vCRmMy0PRepP3ops9pWyVFfcmfJZO0ispRozu5ZxaTNp7Gu3om5I3pQ1sGUiCtHmDB/NbLyrflzYDdcDZM573OWWzEmNChlyv5N6zgic2belFE0djbH79plvK/GU6tZTVwU91m77wzaFTswoYNbZvpWJefF3QusXbCWR3o/MGZiH+zCLzB35mYSKndh4qjOlLM1QQsl4XfOsN/rKHrVO9OpXmWsXsVTAKWE58+ecPVeDGUrlcG1sK3arExNiOSRWCZ/6jSXbj1CIuhTpXF7OnZ0x614IQyzdYMTMpK4fHwXK7xvUrtDT0okxxGTKMFC6xGrNtzhx98mM7i1M/eObGHuwWuYl6xC22qlKFSyMqoTS1h4MpK6v45hUJOSxN89zYrVnsQWb8XEXztQyETJxXXT1GOaDR1P73rFiMs2xsnC8G1BiunHq94snrWM6MKNmDj1M0BGKSX05j8sX7iZuzpFGDy6D00rOGP0GVfaKhND2L9zFycDM2hY1AYl+pSsU4UQ3zs89r+DtEhNOjRuTTn7LKtCEomvzyH6DVxCvv7jWTKyM06mBuoN4NzWhYxZf4LGg6cwta87Zlk7slySyvPbl7j98AnPb/hRpO9w3KsXf6cAUx1oVgdSM4Oo7wt6im7Mi3tnmPfHWE7FGfLHxsP0rmCvdqUe+Bxk2dZDGFZ3Z1zvDuTXSuTsfk/WPrZncLUEVq7aT4kuExjZrTH6Uf74bNtFSq2f6FK9INcPbmbDsSDGLF9CaUtdBFkaj694M2KBJ81HzmNwnR/Qzkji7slD+FwLolC5UuinRhNyPwiH9t1pU6d8Zv1VVuD31uEtHPNPoFGv36lV2PLjdUGvskvPGTK69cezS4o0fH320KfrZCy6jWHFmNY8O7SORRv2klCyKTPGj6ZhKaf3xudeuktzD1yl8/T1DKj1JVLYr7ETsXN54PWzeG4/im299vzcoiY2RrqopGn4Xj7BqtVbeZisIH8+AwwdK9LWvQtNSjsQ53eV9Us88LkXjYW9Ie2jks4AAA/KSURBVMZOpWjUried6pXFNOUpHmv3E2RQghljOmItprClqdw5s48ps5ZxK1JGlRIuKOQqCjTqxIiu7pRwMMtULnkad04f4MCZ21Tv8iv1yxd/u0hODDzKZUikKgwNDdDTFVtJZkbyxaKwlMQE4hKTUaKDpY0dVpbm6Ou8WycjmtiRfjfYtNqDvRceYOJclb5DfqOZXRzLpy7ghH8CDq5WmDo4gzSVK/fDqFG/OQ1tpHht3M5DpYL8ruVoWceNlEdXOHnzHgnaTrTr1YuaRmFsWbFVPcaxVGVa/FiRxEfXXo1p2+83Jv3WCqs3A7Ivs0uzlhDm+AnZpVfboIK4oDvsWLaCC1HWtOvfl5Y1SmJmoPNZ2SVBEsfV/btYvHo9oQXL0L33SNq7GhEa9ITbJ8+QUcyN1p3ccbHMAsuMSO6c8WL6Ym96LltP65KZjc9lSRFc2LWWKWdVeCwbRTk788yiTNH6kEoIfRpAwOM7bPG+R7cxw2laRgyGfsbxWNGKiw3mhOcaZt20wWvLKPLra6nrpDKSYrl97hjrNu0lUNCnmG06kfbNGD+gB5XMk7l4aDsb/j5BtK4x+toGVKrdhl97dMTZxoCA8wfx3OpF5bHLcC9pg9i2UnT7vXasY+mha5QvWwwh9BGJdo3o16cdDnoKwp/dZ7/PQxr37EXraiUzjyCIVltcCF6e63gosaH3sKG4mOdQ9/IpKWwxHBEbgvfaBSzcdpAkbSt0dK2o2LAl/ft1pqprIYx031MvBrwJMr/M3kBft2Jf0JLJdGSQS9JJSUxGx8wCUxOjV0IWa2ES42OJS05Tx1vMLG2wtrLEUFcHQSUjLTGeqJgkZGIsw9IKaxsbTAz00VYkcny1B0ceJdFu/J80KGyJPDmGc3s2setiKG6t21K7lCN6BkZY2NljZSrOmbmujLjneO/cw/kwS/oNbE8ZJ+vPU7oc2SSa4TJS4uOIjk1E28iCfAXsMdFVkRwfT3xCEhkqAWNLa7XPnZEuRd/EDFNdgZTkVBRaWujo6KiBTiWTkSGXIwg6GJqaYKStej1GVxdDA/1sY8yxts526XkWyCyfOZtndrUZM2U81QrlfIYkyxclPTaI4xumsu96GHV7TqRdw5rYmnxa+fvbgQ4l0rRkYqKikWgbYV+gACbICLx5jo0HH+Jarz7tG1XEQl8XbfEjUklJToghKCyVoqWKY5plrajkGeraouA0Q0oVzf+WqyPWmqTHBHPu0DLWpJRl+k+tKFnA/pO65r9Js1jwlp6aSHSaAUUcstW0SCUkxMcRn5yOlq42Zlb5sbMyR1dLhUySSnxsDElpMgR9Y2xtbbE2M0Y0ABOe3Wadx2ZCnN2ZM6QBZtqZNV8ZqUnExMYikakQfR4z6/zYWJiiTArj4pGVbIqyZ0jHLlQpnF8dYxLP5kX5XmHlRi+0K7gztkctjHOqylZKCLh3j8WeQUyZ1QF7k4+DkkiXND2F6JhY0jOU6BiaYGllhaWZEbriRvuBb0KaEMGpzX+xwOs23eZs/ELFeNkne6MOIbspmnl2QqU2VcXeJW//XSxsyzpboZ3590ylVxHne55lq06Q7tqYCQNrIXvhz661HlxOzU/fAX2oW6qg+srUV42UxHmUMoJu/8P+fT7Y1mhNmybVsTL6utWg6vWpxMMhmWa4+N+rNYv//Gape9b6PmOfzRHyxDR/2O2TLJs5gYdGZdTHCpqUyJ/jcyKtstQELh3awNajFynWsBs92rWgoLoQL8fHs+T1si+wViZgvGHpilXT6sYb2too0pO47rWCYwHpFCpegTLlKlHGuQgW6gN4mXqiVAro6L6WWaaro0IpaKlT02/pjzomeJftHisRStTCUduIyl3b4/KeuEEuV6KmIbOlwruLfylrQVzOG7r8yh1THxLSRkukM2tChSSey3u3c+R6FM1HjqJOEcvXcRCVMrOFj6j7op4ICuKeP2LP6lUkWbviYu1IxXYtcLUxQ5ocweWDuzh2K552o/7AzeljB1mzJlfJSUmMxe9ZMqUrFsNYN3f9dzPXqVLr7kerzLO+1eSIJ+z66zc2Xouh/7Ld9K3+Rd2l3Iru08eJ1Ye3d+9k74UnlHVvhG7YQ/Z6nydez4kOXX6iY5Nq2Jq9rn8RUTgpPIDj3l74qhxo37o5ZdWl8bn9Uj6dxrz1hEBi4F02LJ7F6QQLBo6dRtuyjjmQKCBPS+TG6QMs23eKfBWbMahzW1zzW7xda/LRtwjIk6Pwj0zGxMYRZ5sPH/MXLdvHl4+y+5ofOgXK8VOjGhQvYP3eYx+54q2gJCX6OWd3/U2ATBtHt+a0/rGU2qzPKz9RL+ODHrHn72M8Ny7Gr92a4yyWVLxPLcVOc3EvuLB3L35xEgrUaEmLGmUw1Vbgf+U4O49fxKJ2N4Y0KZ9La03cxFWo1MD9eW5vjnxU34/ti+fUEWz3zWD4qu10rVg4x8dyH/jN8VX/ZoAKhVhJeGAvgUpzipcvjxlyVFp6mFnZ4ljQ/q3aFZVcyvN7V9QxnqJVq+NWqpA6Zff/BWJETqe9eMimZX+x7Sn0GjGJgXVKfBweZKk8POPFX56HiStak7G9OlGriP0nFd8pM5K5dWIHO59k0NC9O61cbT44p7hDyqUSUiUZaOkaYGr8cTM8Z+0R1CljaVoaEoUKQxMzjPQ/v0I55/k+Y4S6ojqD4Ic3OHM7CMfKdWlUscgH+u6I6xFdljQy5Er0jU0xNtBTn8c7d/Qot6WF6d2lLvZvJjI+g6Qv+ohKTuyTmyz+fRLeEheWb/2LOt/HKewsNoj9aFMTSZQoMTAxx+RlXwsxnpHNlFOXaicnka7SxsTM7J1s0BdlbB59mSLhOdvXLWH++Qg6DRzDxNaVP3zTo0JC8KWTLF2ygwDbcgwc3p0GpRw/nEnKVpovNglLig7l6rnjrDx4nsI12zD+18445tAm4n1HCv4tO7/GO/8tTW8+L9KnlEtJTk4FPUMszE0/et4q+3pECzApIRGViTXW4mnzvLRzKqSEPviHsWPmc8e2LnuX/0Zpu5yLN/OIJfMSaDL9/XeaWGfTgld+cZavnJfk8CUV9mPvEiQxHPNcw5QdN6j8yxAW9W+C8fsYoW40dIHN8+ZyOsKOdkOG07ZWcUw+Yvmp2zZkSEhNSVZXkT554s/d29e5cOkyL2wqMGHydPrWETvj/X/kfM4SzozTZZb7vxWny/nRrGLUzHhPngIYMZImTcPvijeDZ69Hy60b28Z0xsEsW3nFe9aYt0AmN0LQjMnkgFLCg2NbmbdoB0Kt7syb2AcH/WwfvaAiIegKu9f8xZLNp0m1KEq5sqWxyqFdqZh6VcrkSCTpJCfEEx4RQURMLBKlGQ16/c786b9Tzu6NM2Iamfy/4IA8LYGb3huZvN6Lcr/8yeQuDbHIRetbDch8r+ohqIi8dxqPhQu4a1yJKTOnUsUu266iTMfv0jE8N23n9otklFo66HwkPZmdFS93ZPVNBYIcbWtXWnfpQ9+2bhh/5kHK75Xd/+/pVh/1CeXY2lmsOBVM5wlz6VmvAka6OVuzGpD5brVHICPiMRtWLmaDr8C4STP5qUK2NLagJCMthcTEFGRi6v1f/QTQNcDC3BIzE8M8Z8r/q6VpHs6ZA4KChOcPWTtlDjtD7Ji19A+ali2Uq2yhBmRyZm/eHSGJ5vjmNYz3vEXz0VOY0qEiX6ftdN5lgYayb8MBQZ5ByP1z/Dl3FWGFmrJ81C+UcbDIVUZXAzLfRkZfZxaVnIDT25gxwwN5g0HMG9cLR6MPF2GJBYwyhYC2jh66uUz5ZwYwxZPzCgS01TcGaK6p/TrizLNvVZ9+T+bO8S3M23iQEp3/YFj7huQzyV0Teg3I5FnJ5oYwgdSgmyybPYODqUWYOXMqjYtm76D2+j2pz+9zOTABO5eylC9s/e692e8EZVRkpKcQGxLE42dR6NoX4cdKxdRHRTS//0ccEAsHY5+zf90yPK+nMGjCeFpVdsn1fVIakPnOdUU8nHhq/XzG7biO+5hZjGrjhsl7gnGiRRL35CrHAxIpVKoatZ1tcgYZsfdKeBDXjnix0ycIuzrtmdy/Lpaau7C/c635NPIF8Z4z30ssWrGKsHy1mDKsDyXtTHN91YsGZD6N33lvtKAi5q4Xk6bN43nRDswc9SuVHbI1FVdKiQh6il9AOObOJXB1dsRUW4VcoVTXJb3vp62to+5BIp4lyoh6wrotFwjSK8G0YbWw0IBM3tODr0WReN4tLZ6L+z1Z7nWROj2H069ZbczebNifw9wakPlawvmG71WlRrJ//QJWnnlBx4Gj6dmk8lvWTHKIH3duXefWJV91r5sG7ZugE/qQK3f9iU+Xvpsp0tbCslApqlYqj0s+c1TxgazdfB5/lQvThtXUgMw3lO1/PZVYvhD37Babli/ksqIoI/4YSa3CNp+UXdSAzH8txS8xv6Ai3v8i8+eswD//j4wa2osfC1llukOCkoiAAEKf+3Hc+wIKhzL0G/gThvGhPAkOJ00qf8fsFU8em9gVophzYfJZGKNKyAIZpQZkvoS4vqd3KMWukIe2MGf7Gap1G8Yo9/qYi32HPmERGpD5BGbl5aGCPI2Le9bg4X2Zqu1/pWerBtiKjaNFdydDStjlLSw88ZCCdXowrEFpZIlxmVW8MuW7CqOljbGFDQUL5MPC1AhlfCDrNJZMXhb/V6JNRczjf1g1Zxp3LJsx8c/BVMxn+sn3c2lA5iuJ55u/VhBIjXzCtvnzOR+Zj5+H/0rz6oXR0xLvwk7k0NI5XI8WKF2uNi6OtpiaQ4B/AAkSxTspaTFVbeFQjEoVylAknwVCQiDrNp3FV1mEqcPq5ngs4ZuvXTPhV+GAIimSY1sXsvREAAOnLaVNhULqjpSfYsWIhGlA5quI5795qaCQEnz9FIvX7UdRvDbD+3SghL05WqoUzm9Yy6Hj5zCq14F2rVpSrqAZMpn81YHU7BRr6ehhqKdNfKgfJ/7eyU7v07xI1af+Tz3p/nMnqhSx+m8WqZn123BAnsrjk38zYZYnRUfNYVqbahh/QrD3TSI1IPNtRPZtZsm6rP3a6UPs/ucBJep34OeG1bEx0kaamkxScipahmZYmJuhn5tmT+ru/zIk6elIpFLExvj6RiaYGBtjkP1Wy2+zQs0s34IDgoLIe1dYOno2Aa0G4DGgJXb/oq+NBmS+hdC+4RxiS0lpaiJRkTEojKxwyGeDkRoQXl9rqqnY/YYC+R6nEu+iT4jCzz8C+7KlcTR745qhz1iPBmQ+g2l5/ZGXfVvVvZaz98rN68Rr6MsDHMhs5fmyB/O/7WujAZk8IFINCRoO/C9zQAMy/8vS1axNw4E8wAENyOQBIWhI0HDgf5kDGpD5X5auZm0aDuQBDmhAJg8IQUOChgP/yxz4Px2ZXX8GPsJ3AAAAAElFTkSuQmCC"/>
          <p:cNvSpPr>
            <a:spLocks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1847" y="656877"/>
            <a:ext cx="6640077" cy="4509051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157370" y="179427"/>
            <a:ext cx="1725780" cy="5215663"/>
          </a:xfrm>
          <a:prstGeom prst="rect">
            <a:avLst/>
          </a:prstGeom>
        </p:spPr>
      </p:pic>
      <p:sp>
        <p:nvSpPr>
          <p:cNvPr id="10" name="Rectangle 9"/>
          <p:cNvSpPr>
            <a:spLocks/>
          </p:cNvSpPr>
          <p:nvPr/>
        </p:nvSpPr>
        <p:spPr>
          <a:xfrm>
            <a:off x="1" y="20096"/>
            <a:ext cx="9114164" cy="15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cxnSpLocks/>
          </p:cNvCxnSpPr>
          <p:nvPr/>
        </p:nvCxnSpPr>
        <p:spPr>
          <a:xfrm>
            <a:off x="6896519" y="0"/>
            <a:ext cx="0" cy="685800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cxnSpLocks/>
          </p:cNvCxnSpPr>
          <p:nvPr/>
        </p:nvCxnSpPr>
        <p:spPr>
          <a:xfrm>
            <a:off x="9114166" y="5304"/>
            <a:ext cx="0" cy="685800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cxnSpLocks/>
          </p:cNvCxnSpPr>
          <p:nvPr/>
        </p:nvCxnSpPr>
        <p:spPr>
          <a:xfrm>
            <a:off x="6274" y="10160"/>
            <a:ext cx="0" cy="685800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/>
          </p:cNvCxnSpPr>
          <p:nvPr/>
        </p:nvCxnSpPr>
        <p:spPr>
          <a:xfrm flipH="1">
            <a:off x="0" y="-21401"/>
            <a:ext cx="9144000" cy="46801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/>
          </p:cNvCxnSpPr>
          <p:nvPr/>
        </p:nvCxnSpPr>
        <p:spPr>
          <a:xfrm flipH="1">
            <a:off x="-13709" y="6845301"/>
            <a:ext cx="9157709" cy="8595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>
            <a:spLocks/>
          </p:cNvSpPr>
          <p:nvPr/>
        </p:nvSpPr>
        <p:spPr>
          <a:xfrm flipV="1">
            <a:off x="6751876" y="26701"/>
            <a:ext cx="106744" cy="60352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>
            <a:spLocks/>
          </p:cNvSpPr>
          <p:nvPr/>
        </p:nvSpPr>
        <p:spPr>
          <a:xfrm flipV="1">
            <a:off x="45569" y="179427"/>
            <a:ext cx="76278" cy="6316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>
            <a:spLocks/>
          </p:cNvSpPr>
          <p:nvPr/>
        </p:nvSpPr>
        <p:spPr>
          <a:xfrm>
            <a:off x="1127849" y="5917915"/>
            <a:ext cx="4816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Векторизация дерева разбора</a:t>
            </a:r>
            <a:endParaRPr lang="en-US" sz="2800" dirty="0"/>
          </a:p>
        </p:txBody>
      </p:sp>
      <p:sp>
        <p:nvSpPr>
          <p:cNvPr id="23" name="TextBox 22"/>
          <p:cNvSpPr txBox="1">
            <a:spLocks/>
          </p:cNvSpPr>
          <p:nvPr/>
        </p:nvSpPr>
        <p:spPr>
          <a:xfrm>
            <a:off x="7015113" y="5764026"/>
            <a:ext cx="20102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/>
              <a:t>Векторизация</a:t>
            </a:r>
          </a:p>
          <a:p>
            <a:pPr algn="ctr"/>
            <a:r>
              <a:rPr lang="ru-RU" sz="2400" dirty="0"/>
              <a:t>байт-кода</a:t>
            </a:r>
            <a:endParaRPr lang="en-US" sz="2400" dirty="0"/>
          </a:p>
        </p:txBody>
      </p:sp>
      <p:cxnSp>
        <p:nvCxnSpPr>
          <p:cNvPr id="24" name="Straight Connector 23"/>
          <p:cNvCxnSpPr>
            <a:cxnSpLocks/>
          </p:cNvCxnSpPr>
          <p:nvPr/>
        </p:nvCxnSpPr>
        <p:spPr>
          <a:xfrm flipH="1" flipV="1">
            <a:off x="-13710" y="5594767"/>
            <a:ext cx="9127875" cy="47789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>
            <a:spLocks/>
          </p:cNvSpPr>
          <p:nvPr/>
        </p:nvSpPr>
        <p:spPr>
          <a:xfrm flipV="1">
            <a:off x="6924371" y="146870"/>
            <a:ext cx="243045" cy="53668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>
            <a:spLocks/>
          </p:cNvSpPr>
          <p:nvPr/>
        </p:nvSpPr>
        <p:spPr>
          <a:xfrm flipV="1">
            <a:off x="8835959" y="128051"/>
            <a:ext cx="243045" cy="53668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>
            <a:spLocks/>
          </p:cNvSpPr>
          <p:nvPr/>
        </p:nvSpPr>
        <p:spPr>
          <a:xfrm>
            <a:off x="120326" y="172495"/>
            <a:ext cx="6669449" cy="5178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11"/>
          <p:cNvCxnSpPr>
            <a:cxnSpLocks/>
          </p:cNvCxnSpPr>
          <p:nvPr/>
        </p:nvCxnSpPr>
        <p:spPr>
          <a:xfrm>
            <a:off x="6863918" y="-21401"/>
            <a:ext cx="0" cy="685800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593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7670800" cy="827311"/>
          </a:xfrm>
        </p:spPr>
        <p:txBody>
          <a:bodyPr>
            <a:normAutofit/>
          </a:bodyPr>
          <a:lstStyle/>
          <a:p>
            <a:r>
              <a:rPr lang="ru-RU" dirty="0"/>
              <a:t>Анализ задачи: обнаружение аномалий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1" y="2328176"/>
            <a:ext cx="6685280" cy="4529823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Существующие техники:</a:t>
            </a:r>
          </a:p>
          <a:p>
            <a:pPr lvl="1"/>
            <a:r>
              <a:rPr lang="en-US" dirty="0"/>
              <a:t>OC SVM</a:t>
            </a:r>
            <a:r>
              <a:rPr lang="ru-RU" dirty="0"/>
              <a:t>,</a:t>
            </a:r>
            <a:endParaRPr lang="en-US" dirty="0"/>
          </a:p>
          <a:p>
            <a:pPr lvl="1"/>
            <a:r>
              <a:rPr lang="en-US" dirty="0"/>
              <a:t>local outlier factor</a:t>
            </a:r>
            <a:r>
              <a:rPr lang="ru-RU" dirty="0"/>
              <a:t> (</a:t>
            </a:r>
            <a:r>
              <a:rPr lang="en-US" dirty="0"/>
              <a:t>k-</a:t>
            </a:r>
            <a:r>
              <a:rPr lang="ru-RU" dirty="0"/>
              <a:t>ближайших соседей),</a:t>
            </a:r>
            <a:endParaRPr lang="en-US" dirty="0"/>
          </a:p>
          <a:p>
            <a:pPr lvl="1"/>
            <a:r>
              <a:rPr lang="ru-RU" dirty="0"/>
              <a:t>изолирующий лес,</a:t>
            </a:r>
            <a:endParaRPr lang="en-US" dirty="0"/>
          </a:p>
          <a:p>
            <a:pPr lvl="1"/>
            <a:r>
              <a:rPr lang="en-US" dirty="0"/>
              <a:t>elliptic envelope</a:t>
            </a:r>
            <a:r>
              <a:rPr lang="ru-RU" dirty="0"/>
              <a:t> (статистические методы),</a:t>
            </a:r>
            <a:endParaRPr lang="en-US" dirty="0"/>
          </a:p>
          <a:p>
            <a:pPr lvl="1"/>
            <a:r>
              <a:rPr lang="ru-RU" dirty="0" err="1"/>
              <a:t>автоэнкодеры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/>
              <a:t>Будем пробовать использовать все перечисленные методы с последующим сравнением результатом</a:t>
            </a:r>
          </a:p>
          <a:p>
            <a:endParaRPr lang="ru-RU" dirty="0"/>
          </a:p>
          <a:p>
            <a:r>
              <a:rPr lang="ru-RU" dirty="0"/>
              <a:t>Предположительно, часть методов использовать не удастся из-за очень большого числа признаков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4414407" y="79023"/>
            <a:ext cx="4656032" cy="612643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055581" y="5586883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9</a:t>
            </a:r>
            <a:r>
              <a:rPr lang="en-US" sz="2400" dirty="0">
                <a:solidFill>
                  <a:schemeClr val="bg1"/>
                </a:solidFill>
              </a:rPr>
              <a:t>/2</a:t>
            </a:r>
            <a:r>
              <a:rPr lang="en-GB" sz="2400" dirty="0">
                <a:solidFill>
                  <a:schemeClr val="bg1"/>
                </a:solidFill>
              </a:rPr>
              <a:t>1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537306"/>
      </p:ext>
    </p:extLst>
  </p:cSld>
  <p:clrMapOvr>
    <a:masterClrMapping/>
  </p:clrMapOvr>
</p:sld>
</file>

<file path=ppt/theme/theme1.xml><?xml version="1.0" encoding="utf-8"?>
<a:theme xmlns:a="http://schemas.openxmlformats.org/drawingml/2006/main" name="Cover">
  <a:themeElements>
    <a:clrScheme name="Custom 1">
      <a:dk1>
        <a:srgbClr val="0230AC"/>
      </a:dk1>
      <a:lt1>
        <a:srgbClr val="FFFFFF"/>
      </a:lt1>
      <a:dk2>
        <a:srgbClr val="0230AC"/>
      </a:dk2>
      <a:lt2>
        <a:srgbClr val="FFFFFF"/>
      </a:lt2>
      <a:accent1>
        <a:srgbClr val="EC0044"/>
      </a:accent1>
      <a:accent2>
        <a:srgbClr val="0230AC"/>
      </a:accent2>
      <a:accent3>
        <a:srgbClr val="8F32AC"/>
      </a:accent3>
      <a:accent4>
        <a:srgbClr val="0057AC"/>
      </a:accent4>
      <a:accent5>
        <a:srgbClr val="EC5A00"/>
      </a:accent5>
      <a:accent6>
        <a:srgbClr val="ECEC00"/>
      </a:accent6>
      <a:hlink>
        <a:srgbClr val="4BBCFF"/>
      </a:hlink>
      <a:folHlink>
        <a:srgbClr val="C000C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over">
  <a:themeElements>
    <a:clrScheme name="Custom 1">
      <a:dk1>
        <a:srgbClr val="0230AC"/>
      </a:dk1>
      <a:lt1>
        <a:srgbClr val="FFFFFF"/>
      </a:lt1>
      <a:dk2>
        <a:srgbClr val="0230AC"/>
      </a:dk2>
      <a:lt2>
        <a:srgbClr val="FFFFFF"/>
      </a:lt2>
      <a:accent1>
        <a:srgbClr val="EC0044"/>
      </a:accent1>
      <a:accent2>
        <a:srgbClr val="0230AC"/>
      </a:accent2>
      <a:accent3>
        <a:srgbClr val="8F32AC"/>
      </a:accent3>
      <a:accent4>
        <a:srgbClr val="0057AC"/>
      </a:accent4>
      <a:accent5>
        <a:srgbClr val="EC5A00"/>
      </a:accent5>
      <a:accent6>
        <a:srgbClr val="ECEC00"/>
      </a:accent6>
      <a:hlink>
        <a:srgbClr val="4BBCFF"/>
      </a:hlink>
      <a:folHlink>
        <a:srgbClr val="C000C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6772</TotalTime>
  <Words>1952</Words>
  <Application>Microsoft Macintosh PowerPoint</Application>
  <PresentationFormat>On-screen Show (4:3)</PresentationFormat>
  <Paragraphs>452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Cambria Math</vt:lpstr>
      <vt:lpstr>Mangal</vt:lpstr>
      <vt:lpstr>Verdana</vt:lpstr>
      <vt:lpstr>Cover</vt:lpstr>
      <vt:lpstr>1_Cover</vt:lpstr>
      <vt:lpstr>Обнаружение проблем производительности в программах на языке программирования Kotlin с использованием статического анализа кода</vt:lpstr>
      <vt:lpstr>Предметная область</vt:lpstr>
      <vt:lpstr>Постановка задачи</vt:lpstr>
      <vt:lpstr>Существующие решения</vt:lpstr>
      <vt:lpstr>Цели исследования</vt:lpstr>
      <vt:lpstr>Научная новизна</vt:lpstr>
      <vt:lpstr>Анализ задачи: векторизация кода</vt:lpstr>
      <vt:lpstr>PowerPoint Presentation</vt:lpstr>
      <vt:lpstr>Анализ задачи: обнаружение аномалий</vt:lpstr>
      <vt:lpstr>Разработка решения</vt:lpstr>
      <vt:lpstr>Эксперимент: сбор данных</vt:lpstr>
      <vt:lpstr>Эксперимент: векторизация кода</vt:lpstr>
      <vt:lpstr>Эксперимент: поиск аномалий</vt:lpstr>
      <vt:lpstr>Эксперимент: поиск аномалий</vt:lpstr>
      <vt:lpstr>Сравнение результатов</vt:lpstr>
      <vt:lpstr>Классификация аномалий</vt:lpstr>
      <vt:lpstr>Сбор экспертных оценок</vt:lpstr>
      <vt:lpstr>PowerPoint Presentation</vt:lpstr>
      <vt:lpstr>PowerPoint Presentation</vt:lpstr>
      <vt:lpstr>Выводы</vt:lpstr>
      <vt:lpstr>Выводы</vt:lpstr>
      <vt:lpstr>Спасибо за внимание!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Microsoft Office User</cp:lastModifiedBy>
  <cp:revision>834</cp:revision>
  <cp:lastPrinted>2018-05-24T08:43:33Z</cp:lastPrinted>
  <dcterms:created xsi:type="dcterms:W3CDTF">2014-06-27T12:30:22Z</dcterms:created>
  <dcterms:modified xsi:type="dcterms:W3CDTF">2018-05-26T09:08:13Z</dcterms:modified>
</cp:coreProperties>
</file>